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89" r:id="rId4"/>
    <p:sldId id="290" r:id="rId5"/>
    <p:sldId id="291" r:id="rId6"/>
    <p:sldId id="301" r:id="rId7"/>
    <p:sldId id="298" r:id="rId8"/>
    <p:sldId id="300" r:id="rId9"/>
    <p:sldId id="299" r:id="rId10"/>
    <p:sldId id="294" r:id="rId11"/>
    <p:sldId id="292" r:id="rId12"/>
    <p:sldId id="295" r:id="rId13"/>
    <p:sldId id="296" r:id="rId14"/>
    <p:sldId id="297"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8E332D0-6166-4E48-BEED-E734F988C36E}">
          <p14:sldIdLst>
            <p14:sldId id="256"/>
            <p14:sldId id="257"/>
            <p14:sldId id="289"/>
            <p14:sldId id="290"/>
            <p14:sldId id="291"/>
          </p14:sldIdLst>
        </p14:section>
        <p14:section name="タイトルなしのセクション" id="{CF734554-3B20-47D0-BC94-B9FF9A7FAF0C}">
          <p14:sldIdLst>
            <p14:sldId id="301"/>
            <p14:sldId id="298"/>
            <p14:sldId id="300"/>
            <p14:sldId id="299"/>
            <p14:sldId id="294"/>
            <p14:sldId id="292"/>
            <p14:sldId id="295"/>
            <p14:sldId id="296"/>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04" autoAdjust="0"/>
    <p:restoredTop sz="94660"/>
  </p:normalViewPr>
  <p:slideViewPr>
    <p:cSldViewPr snapToGrid="0">
      <p:cViewPr varScale="1">
        <p:scale>
          <a:sx n="87" d="100"/>
          <a:sy n="87" d="100"/>
        </p:scale>
        <p:origin x="2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6AD0A47-A285-4445-9D73-F645658DBB25}" type="datetimeFigureOut">
              <a:rPr kumimoji="1" lang="ja-JP" altLang="en-US" smtClean="0"/>
              <a:t>2023/2/1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73B850-33C5-4309-B308-3984BE8DE992}" type="slidenum">
              <a:rPr kumimoji="1" lang="ja-JP" altLang="en-US" smtClean="0"/>
              <a:t>‹#›</a:t>
            </a:fld>
            <a:endParaRPr kumimoji="1" lang="ja-JP" altLang="en-US"/>
          </a:p>
        </p:txBody>
      </p:sp>
    </p:spTree>
    <p:extLst>
      <p:ext uri="{BB962C8B-B14F-4D97-AF65-F5344CB8AC3E}">
        <p14:creationId xmlns:p14="http://schemas.microsoft.com/office/powerpoint/2010/main" val="124984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6AD0A47-A285-4445-9D73-F645658DBB25}" type="datetimeFigureOut">
              <a:rPr kumimoji="1" lang="ja-JP" altLang="en-US" smtClean="0"/>
              <a:t>2023/2/1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73B850-33C5-4309-B308-3984BE8DE992}" type="slidenum">
              <a:rPr kumimoji="1" lang="ja-JP" altLang="en-US" smtClean="0"/>
              <a:t>‹#›</a:t>
            </a:fld>
            <a:endParaRPr kumimoji="1" lang="ja-JP" altLang="en-US"/>
          </a:p>
        </p:txBody>
      </p:sp>
    </p:spTree>
    <p:extLst>
      <p:ext uri="{BB962C8B-B14F-4D97-AF65-F5344CB8AC3E}">
        <p14:creationId xmlns:p14="http://schemas.microsoft.com/office/powerpoint/2010/main" val="11892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6AD0A47-A285-4445-9D73-F645658DBB25}" type="datetimeFigureOut">
              <a:rPr kumimoji="1" lang="ja-JP" altLang="en-US" smtClean="0"/>
              <a:t>2023/2/1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73B850-33C5-4309-B308-3984BE8DE992}"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96689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6AD0A47-A285-4445-9D73-F645658DBB25}" type="datetimeFigureOut">
              <a:rPr kumimoji="1" lang="ja-JP" altLang="en-US" smtClean="0"/>
              <a:t>2023/2/1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73B850-33C5-4309-B308-3984BE8DE992}" type="slidenum">
              <a:rPr kumimoji="1" lang="ja-JP" altLang="en-US" smtClean="0"/>
              <a:t>‹#›</a:t>
            </a:fld>
            <a:endParaRPr kumimoji="1" lang="ja-JP" altLang="en-US"/>
          </a:p>
        </p:txBody>
      </p:sp>
    </p:spTree>
    <p:extLst>
      <p:ext uri="{BB962C8B-B14F-4D97-AF65-F5344CB8AC3E}">
        <p14:creationId xmlns:p14="http://schemas.microsoft.com/office/powerpoint/2010/main" val="4079252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6AD0A47-A285-4445-9D73-F645658DBB25}" type="datetimeFigureOut">
              <a:rPr kumimoji="1" lang="ja-JP" altLang="en-US" smtClean="0"/>
              <a:t>2023/2/1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73B850-33C5-4309-B308-3984BE8DE992}"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10527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6AD0A47-A285-4445-9D73-F645658DBB25}" type="datetimeFigureOut">
              <a:rPr kumimoji="1" lang="ja-JP" altLang="en-US" smtClean="0"/>
              <a:t>2023/2/1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73B850-33C5-4309-B308-3984BE8DE992}" type="slidenum">
              <a:rPr kumimoji="1" lang="ja-JP" altLang="en-US" smtClean="0"/>
              <a:t>‹#›</a:t>
            </a:fld>
            <a:endParaRPr kumimoji="1" lang="ja-JP" altLang="en-US"/>
          </a:p>
        </p:txBody>
      </p:sp>
    </p:spTree>
    <p:extLst>
      <p:ext uri="{BB962C8B-B14F-4D97-AF65-F5344CB8AC3E}">
        <p14:creationId xmlns:p14="http://schemas.microsoft.com/office/powerpoint/2010/main" val="1038521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6AD0A47-A285-4445-9D73-F645658DBB25}" type="datetimeFigureOut">
              <a:rPr kumimoji="1" lang="ja-JP" altLang="en-US" smtClean="0"/>
              <a:t>2023/2/1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73B850-33C5-4309-B308-3984BE8DE992}" type="slidenum">
              <a:rPr kumimoji="1" lang="ja-JP" altLang="en-US" smtClean="0"/>
              <a:t>‹#›</a:t>
            </a:fld>
            <a:endParaRPr kumimoji="1" lang="ja-JP" altLang="en-US"/>
          </a:p>
        </p:txBody>
      </p:sp>
    </p:spTree>
    <p:extLst>
      <p:ext uri="{BB962C8B-B14F-4D97-AF65-F5344CB8AC3E}">
        <p14:creationId xmlns:p14="http://schemas.microsoft.com/office/powerpoint/2010/main" val="3374457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6AD0A47-A285-4445-9D73-F645658DBB25}" type="datetimeFigureOut">
              <a:rPr kumimoji="1" lang="ja-JP" altLang="en-US" smtClean="0"/>
              <a:t>2023/2/1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73B850-33C5-4309-B308-3984BE8DE992}" type="slidenum">
              <a:rPr kumimoji="1" lang="ja-JP" altLang="en-US" smtClean="0"/>
              <a:t>‹#›</a:t>
            </a:fld>
            <a:endParaRPr kumimoji="1" lang="ja-JP" altLang="en-US"/>
          </a:p>
        </p:txBody>
      </p:sp>
    </p:spTree>
    <p:extLst>
      <p:ext uri="{BB962C8B-B14F-4D97-AF65-F5344CB8AC3E}">
        <p14:creationId xmlns:p14="http://schemas.microsoft.com/office/powerpoint/2010/main" val="175396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6AD0A47-A285-4445-9D73-F645658DBB25}" type="datetimeFigureOut">
              <a:rPr kumimoji="1" lang="ja-JP" altLang="en-US" smtClean="0"/>
              <a:t>2023/2/1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73B850-33C5-4309-B308-3984BE8DE992}" type="slidenum">
              <a:rPr kumimoji="1" lang="ja-JP" altLang="en-US" smtClean="0"/>
              <a:t>‹#›</a:t>
            </a:fld>
            <a:endParaRPr kumimoji="1" lang="ja-JP" altLang="en-US"/>
          </a:p>
        </p:txBody>
      </p:sp>
    </p:spTree>
    <p:extLst>
      <p:ext uri="{BB962C8B-B14F-4D97-AF65-F5344CB8AC3E}">
        <p14:creationId xmlns:p14="http://schemas.microsoft.com/office/powerpoint/2010/main" val="409214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6AD0A47-A285-4445-9D73-F645658DBB25}" type="datetimeFigureOut">
              <a:rPr kumimoji="1" lang="ja-JP" altLang="en-US" smtClean="0"/>
              <a:t>2023/2/1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73B850-33C5-4309-B308-3984BE8DE992}" type="slidenum">
              <a:rPr kumimoji="1" lang="ja-JP" altLang="en-US" smtClean="0"/>
              <a:t>‹#›</a:t>
            </a:fld>
            <a:endParaRPr kumimoji="1" lang="ja-JP" altLang="en-US"/>
          </a:p>
        </p:txBody>
      </p:sp>
    </p:spTree>
    <p:extLst>
      <p:ext uri="{BB962C8B-B14F-4D97-AF65-F5344CB8AC3E}">
        <p14:creationId xmlns:p14="http://schemas.microsoft.com/office/powerpoint/2010/main" val="387475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6AD0A47-A285-4445-9D73-F645658DBB25}" type="datetimeFigureOut">
              <a:rPr kumimoji="1" lang="ja-JP" altLang="en-US" smtClean="0"/>
              <a:t>2023/2/1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473B850-33C5-4309-B308-3984BE8DE992}" type="slidenum">
              <a:rPr kumimoji="1" lang="ja-JP" altLang="en-US" smtClean="0"/>
              <a:t>‹#›</a:t>
            </a:fld>
            <a:endParaRPr kumimoji="1" lang="ja-JP" altLang="en-US"/>
          </a:p>
        </p:txBody>
      </p:sp>
    </p:spTree>
    <p:extLst>
      <p:ext uri="{BB962C8B-B14F-4D97-AF65-F5344CB8AC3E}">
        <p14:creationId xmlns:p14="http://schemas.microsoft.com/office/powerpoint/2010/main" val="3757162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6AD0A47-A285-4445-9D73-F645658DBB25}" type="datetimeFigureOut">
              <a:rPr kumimoji="1" lang="ja-JP" altLang="en-US" smtClean="0"/>
              <a:t>2023/2/1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473B850-33C5-4309-B308-3984BE8DE992}" type="slidenum">
              <a:rPr kumimoji="1" lang="ja-JP" altLang="en-US" smtClean="0"/>
              <a:t>‹#›</a:t>
            </a:fld>
            <a:endParaRPr kumimoji="1" lang="ja-JP" altLang="en-US"/>
          </a:p>
        </p:txBody>
      </p:sp>
    </p:spTree>
    <p:extLst>
      <p:ext uri="{BB962C8B-B14F-4D97-AF65-F5344CB8AC3E}">
        <p14:creationId xmlns:p14="http://schemas.microsoft.com/office/powerpoint/2010/main" val="108415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6AD0A47-A285-4445-9D73-F645658DBB25}" type="datetimeFigureOut">
              <a:rPr kumimoji="1" lang="ja-JP" altLang="en-US" smtClean="0"/>
              <a:t>2023/2/1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473B850-33C5-4309-B308-3984BE8DE992}" type="slidenum">
              <a:rPr kumimoji="1" lang="ja-JP" altLang="en-US" smtClean="0"/>
              <a:t>‹#›</a:t>
            </a:fld>
            <a:endParaRPr kumimoji="1" lang="ja-JP" altLang="en-US"/>
          </a:p>
        </p:txBody>
      </p:sp>
    </p:spTree>
    <p:extLst>
      <p:ext uri="{BB962C8B-B14F-4D97-AF65-F5344CB8AC3E}">
        <p14:creationId xmlns:p14="http://schemas.microsoft.com/office/powerpoint/2010/main" val="210679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AD0A47-A285-4445-9D73-F645658DBB25}" type="datetimeFigureOut">
              <a:rPr kumimoji="1" lang="ja-JP" altLang="en-US" smtClean="0"/>
              <a:t>2023/2/1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473B850-33C5-4309-B308-3984BE8DE992}" type="slidenum">
              <a:rPr kumimoji="1" lang="ja-JP" altLang="en-US" smtClean="0"/>
              <a:t>‹#›</a:t>
            </a:fld>
            <a:endParaRPr kumimoji="1" lang="ja-JP" altLang="en-US"/>
          </a:p>
        </p:txBody>
      </p:sp>
    </p:spTree>
    <p:extLst>
      <p:ext uri="{BB962C8B-B14F-4D97-AF65-F5344CB8AC3E}">
        <p14:creationId xmlns:p14="http://schemas.microsoft.com/office/powerpoint/2010/main" val="340950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6AD0A47-A285-4445-9D73-F645658DBB25}" type="datetimeFigureOut">
              <a:rPr kumimoji="1" lang="ja-JP" altLang="en-US" smtClean="0"/>
              <a:t>2023/2/1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473B850-33C5-4309-B308-3984BE8DE992}" type="slidenum">
              <a:rPr kumimoji="1" lang="ja-JP" altLang="en-US" smtClean="0"/>
              <a:t>‹#›</a:t>
            </a:fld>
            <a:endParaRPr kumimoji="1" lang="ja-JP" altLang="en-US"/>
          </a:p>
        </p:txBody>
      </p:sp>
    </p:spTree>
    <p:extLst>
      <p:ext uri="{BB962C8B-B14F-4D97-AF65-F5344CB8AC3E}">
        <p14:creationId xmlns:p14="http://schemas.microsoft.com/office/powerpoint/2010/main" val="2158224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473B850-33C5-4309-B308-3984BE8DE992}"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C6AD0A47-A285-4445-9D73-F645658DBB25}" type="datetimeFigureOut">
              <a:rPr kumimoji="1" lang="ja-JP" altLang="en-US" smtClean="0"/>
              <a:t>2023/2/1</a:t>
            </a:fld>
            <a:endParaRPr kumimoji="1" lang="ja-JP" altLang="en-US"/>
          </a:p>
        </p:txBody>
      </p:sp>
    </p:spTree>
    <p:extLst>
      <p:ext uri="{BB962C8B-B14F-4D97-AF65-F5344CB8AC3E}">
        <p14:creationId xmlns:p14="http://schemas.microsoft.com/office/powerpoint/2010/main" val="358470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AD0A47-A285-4445-9D73-F645658DBB25}" type="datetimeFigureOut">
              <a:rPr kumimoji="1" lang="ja-JP" altLang="en-US" smtClean="0"/>
              <a:t>2023/2/1</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473B850-33C5-4309-B308-3984BE8DE992}" type="slidenum">
              <a:rPr kumimoji="1" lang="ja-JP" altLang="en-US" smtClean="0"/>
              <a:t>‹#›</a:t>
            </a:fld>
            <a:endParaRPr kumimoji="1" lang="ja-JP" altLang="en-US"/>
          </a:p>
        </p:txBody>
      </p:sp>
    </p:spTree>
    <p:extLst>
      <p:ext uri="{BB962C8B-B14F-4D97-AF65-F5344CB8AC3E}">
        <p14:creationId xmlns:p14="http://schemas.microsoft.com/office/powerpoint/2010/main" val="235512969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47" y="169252"/>
            <a:ext cx="10260623" cy="6604101"/>
          </a:xfrm>
          <a:prstGeom prst="rect">
            <a:avLst/>
          </a:prstGeom>
        </p:spPr>
      </p:pic>
      <p:sp>
        <p:nvSpPr>
          <p:cNvPr id="2" name="タイトル 1"/>
          <p:cNvSpPr>
            <a:spLocks noGrp="1"/>
          </p:cNvSpPr>
          <p:nvPr>
            <p:ph type="ctrTitle"/>
          </p:nvPr>
        </p:nvSpPr>
        <p:spPr>
          <a:xfrm>
            <a:off x="1638463" y="3263354"/>
            <a:ext cx="10327867" cy="2688028"/>
          </a:xfrm>
        </p:spPr>
        <p:txBody>
          <a:bodyPr/>
          <a:lstStyle/>
          <a:p>
            <a:pPr algn="l"/>
            <a:r>
              <a:rPr kumimoji="1" lang="ja-JP" altLang="en-US" dirty="0" smtClean="0">
                <a:solidFill>
                  <a:srgbClr val="FFFF66"/>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rPr>
              <a:t>「</a:t>
            </a:r>
            <a:r>
              <a:rPr kumimoji="1" lang="ja-JP" altLang="en-US" dirty="0" smtClean="0">
                <a:solidFill>
                  <a:srgbClr val="FFFF00"/>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rPr>
              <a:t>小学校高学年サッカー」の　　</a:t>
            </a:r>
            <a:r>
              <a:rPr kumimoji="1" lang="en-US" altLang="ja-JP" dirty="0" smtClean="0">
                <a:solidFill>
                  <a:srgbClr val="FFFF00"/>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rPr>
              <a:t/>
            </a:r>
            <a:br>
              <a:rPr kumimoji="1" lang="en-US" altLang="ja-JP" dirty="0" smtClean="0">
                <a:solidFill>
                  <a:srgbClr val="FFFF00"/>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rPr>
            </a:br>
            <a:r>
              <a:rPr kumimoji="1" lang="ja-JP" altLang="en-US" dirty="0" smtClean="0">
                <a:solidFill>
                  <a:srgbClr val="FFFF00"/>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rPr>
              <a:t>　体育授業プログラムの</a:t>
            </a:r>
            <a:r>
              <a:rPr kumimoji="1" lang="en-US" altLang="ja-JP" dirty="0" smtClean="0">
                <a:solidFill>
                  <a:srgbClr val="FFFF00"/>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rPr>
              <a:t/>
            </a:r>
            <a:br>
              <a:rPr kumimoji="1" lang="en-US" altLang="ja-JP" dirty="0" smtClean="0">
                <a:solidFill>
                  <a:srgbClr val="FFFF00"/>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rPr>
            </a:br>
            <a:r>
              <a:rPr kumimoji="1" lang="ja-JP" altLang="en-US" dirty="0" smtClean="0">
                <a:solidFill>
                  <a:srgbClr val="FFFF00"/>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rPr>
              <a:t>　授業成果について</a:t>
            </a:r>
            <a:r>
              <a:rPr kumimoji="1" lang="en-US" altLang="ja-JP" dirty="0" smtClean="0">
                <a:solidFill>
                  <a:srgbClr val="FFFF00"/>
                </a:solidFill>
                <a:latin typeface="AR Pゴシック体S" panose="020B0A00000000000000" pitchFamily="50" charset="-128"/>
                <a:ea typeface="AR Pゴシック体S" panose="020B0A00000000000000" pitchFamily="50" charset="-128"/>
              </a:rPr>
              <a:t/>
            </a:r>
            <a:br>
              <a:rPr kumimoji="1" lang="en-US" altLang="ja-JP" dirty="0" smtClean="0">
                <a:solidFill>
                  <a:srgbClr val="FFFF00"/>
                </a:solidFill>
                <a:latin typeface="AR Pゴシック体S" panose="020B0A00000000000000" pitchFamily="50" charset="-128"/>
                <a:ea typeface="AR Pゴシック体S" panose="020B0A00000000000000" pitchFamily="50" charset="-128"/>
              </a:rPr>
            </a:br>
            <a:endParaRPr kumimoji="1" lang="ja-JP" altLang="en-US" dirty="0">
              <a:solidFill>
                <a:srgbClr val="FFFF00"/>
              </a:solidFill>
              <a:latin typeface="AR Pゴシック体S" panose="020B0A00000000000000" pitchFamily="50" charset="-128"/>
              <a:ea typeface="AR Pゴシック体S" panose="020B0A00000000000000" pitchFamily="50" charset="-128"/>
            </a:endParaRPr>
          </a:p>
        </p:txBody>
      </p:sp>
      <p:sp>
        <p:nvSpPr>
          <p:cNvPr id="5" name="タイトル 1"/>
          <p:cNvSpPr txBox="1">
            <a:spLocks/>
          </p:cNvSpPr>
          <p:nvPr/>
        </p:nvSpPr>
        <p:spPr>
          <a:xfrm>
            <a:off x="3115081" y="5756709"/>
            <a:ext cx="7634980" cy="1427630"/>
          </a:xfrm>
          <a:prstGeom prst="rect">
            <a:avLst/>
          </a:prstGeom>
        </p:spPr>
        <p:txBody>
          <a:bodyPr vert="horz" lIns="91440" tIns="45720" rIns="91440" bIns="45720" rtlCol="0" anchor="b">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dirty="0" smtClean="0">
                <a:solidFill>
                  <a:schemeClr val="tx1"/>
                </a:solidFill>
                <a:latin typeface="AR明朝体U" panose="02020A09000000000000" pitchFamily="17" charset="-128"/>
                <a:ea typeface="AR明朝体U" panose="02020A09000000000000" pitchFamily="17" charset="-128"/>
              </a:rPr>
              <a:t>渋川市立長尾小学校</a:t>
            </a:r>
            <a:endParaRPr lang="en-US" altLang="ja-JP" sz="3600" dirty="0" smtClean="0">
              <a:solidFill>
                <a:schemeClr val="tx1"/>
              </a:solidFill>
              <a:latin typeface="AR明朝体U" panose="02020A09000000000000" pitchFamily="17" charset="-128"/>
              <a:ea typeface="AR明朝体U" panose="02020A09000000000000" pitchFamily="17" charset="-128"/>
            </a:endParaRPr>
          </a:p>
          <a:p>
            <a:pPr algn="l"/>
            <a:r>
              <a:rPr lang="ja-JP" altLang="en-US" sz="3600" dirty="0" smtClean="0">
                <a:solidFill>
                  <a:schemeClr val="tx1"/>
                </a:solidFill>
                <a:latin typeface="AR明朝体U" panose="02020A09000000000000" pitchFamily="17" charset="-128"/>
                <a:ea typeface="AR明朝体U" panose="02020A09000000000000" pitchFamily="17" charset="-128"/>
              </a:rPr>
              <a:t>　　　　　　　　教諭　浅井政則</a:t>
            </a:r>
            <a:r>
              <a:rPr lang="en-US" altLang="ja-JP" sz="3600" dirty="0" smtClean="0">
                <a:solidFill>
                  <a:schemeClr val="tx1"/>
                </a:solidFill>
                <a:latin typeface="AR明朝体U" panose="02020A09000000000000" pitchFamily="17" charset="-128"/>
                <a:ea typeface="AR明朝体U" panose="02020A09000000000000" pitchFamily="17" charset="-128"/>
              </a:rPr>
              <a:t/>
            </a:r>
            <a:br>
              <a:rPr lang="en-US" altLang="ja-JP" sz="3600" dirty="0" smtClean="0">
                <a:solidFill>
                  <a:schemeClr val="tx1"/>
                </a:solidFill>
                <a:latin typeface="AR明朝体U" panose="02020A09000000000000" pitchFamily="17" charset="-128"/>
                <a:ea typeface="AR明朝体U" panose="02020A09000000000000" pitchFamily="17" charset="-128"/>
              </a:rPr>
            </a:br>
            <a:endParaRPr lang="ja-JP" altLang="en-US" sz="3600" dirty="0">
              <a:solidFill>
                <a:schemeClr val="tx1"/>
              </a:solidFill>
              <a:latin typeface="AR明朝体U" panose="02020A09000000000000" pitchFamily="17" charset="-128"/>
              <a:ea typeface="AR明朝体U" panose="02020A09000000000000" pitchFamily="17" charset="-128"/>
            </a:endParaRPr>
          </a:p>
        </p:txBody>
      </p:sp>
    </p:spTree>
    <p:extLst>
      <p:ext uri="{BB962C8B-B14F-4D97-AF65-F5344CB8AC3E}">
        <p14:creationId xmlns:p14="http://schemas.microsoft.com/office/powerpoint/2010/main" val="287778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79657" y="193432"/>
            <a:ext cx="8596668" cy="858715"/>
          </a:xfrm>
        </p:spPr>
        <p:txBody>
          <a:bodyPr>
            <a:normAutofit fontScale="90000"/>
          </a:bodyPr>
          <a:lstStyle/>
          <a:p>
            <a:r>
              <a:rPr kumimoji="1" lang="ja-JP" altLang="en-US" dirty="0" smtClean="0">
                <a:solidFill>
                  <a:schemeClr val="tx1"/>
                </a:solidFill>
              </a:rPr>
              <a:t>形成的授業評価の変容について</a:t>
            </a:r>
            <a:r>
              <a:rPr kumimoji="1" lang="en-US" altLang="ja-JP" dirty="0" smtClean="0">
                <a:solidFill>
                  <a:schemeClr val="tx1"/>
                </a:solidFill>
              </a:rPr>
              <a:t/>
            </a:r>
            <a:br>
              <a:rPr kumimoji="1" lang="en-US" altLang="ja-JP" dirty="0" smtClean="0">
                <a:solidFill>
                  <a:schemeClr val="tx1"/>
                </a:solidFill>
              </a:rPr>
            </a:br>
            <a:r>
              <a:rPr kumimoji="1" lang="ja-JP" altLang="en-US" dirty="0" smtClean="0">
                <a:solidFill>
                  <a:schemeClr val="tx1"/>
                </a:solidFill>
              </a:rPr>
              <a:t>　　　　　（群馬大学　鬼澤陽子　准教授）</a:t>
            </a:r>
            <a:endParaRPr kumimoji="1" lang="ja-JP" altLang="en-US" dirty="0">
              <a:solidFill>
                <a:schemeClr val="tx1"/>
              </a:solidFill>
            </a:endParaRPr>
          </a:p>
        </p:txBody>
      </p:sp>
      <p:sp>
        <p:nvSpPr>
          <p:cNvPr id="4" name="コンテンツ プレースホルダー 3"/>
          <p:cNvSpPr>
            <a:spLocks noGrp="1"/>
          </p:cNvSpPr>
          <p:nvPr>
            <p:ph sz="half" idx="2"/>
          </p:nvPr>
        </p:nvSpPr>
        <p:spPr>
          <a:xfrm>
            <a:off x="6109877" y="1582615"/>
            <a:ext cx="4994807" cy="1661747"/>
          </a:xfrm>
        </p:spPr>
        <p:txBody>
          <a:bodyPr>
            <a:noAutofit/>
          </a:bodyPr>
          <a:lstStyle/>
          <a:p>
            <a:pPr marL="0" indent="0">
              <a:buNone/>
            </a:pPr>
            <a:r>
              <a:rPr kumimoji="1" lang="ja-JP" altLang="en-US" sz="2400" dirty="0" smtClean="0"/>
              <a:t>「成果」「意欲・関心」「学び方」「協力」因子ごとにみると、すべての因子において単元序盤に比べて単元終盤に向上した。</a:t>
            </a:r>
            <a:endParaRPr kumimoji="1" lang="en-US" altLang="ja-JP" sz="2400" dirty="0" smtClean="0"/>
          </a:p>
          <a:p>
            <a:pPr marL="0" indent="0">
              <a:buNone/>
            </a:pPr>
            <a:r>
              <a:rPr kumimoji="1" lang="ja-JP" altLang="en-US" sz="2400" b="1" dirty="0" smtClean="0">
                <a:solidFill>
                  <a:srgbClr val="FF0000"/>
                </a:solidFill>
              </a:rPr>
              <a:t>特に「成果」次元においては、単元進行とともに向上した。</a:t>
            </a:r>
            <a:endParaRPr kumimoji="1" lang="ja-JP" altLang="en-US" sz="2400" b="1" dirty="0">
              <a:solidFill>
                <a:srgbClr val="FF0000"/>
              </a:solidFill>
            </a:endParaRPr>
          </a:p>
        </p:txBody>
      </p:sp>
      <p:pic>
        <p:nvPicPr>
          <p:cNvPr id="7" name="コンテンツ プレースホルダー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16200000">
            <a:off x="588696" y="1143385"/>
            <a:ext cx="5310555" cy="5731810"/>
          </a:xfrm>
        </p:spPr>
      </p:pic>
      <p:sp>
        <p:nvSpPr>
          <p:cNvPr id="3" name="ストライプ矢印 2"/>
          <p:cNvSpPr/>
          <p:nvPr/>
        </p:nvSpPr>
        <p:spPr>
          <a:xfrm rot="21098460">
            <a:off x="1342739" y="4855610"/>
            <a:ext cx="3802467" cy="2965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トライプ矢印 5"/>
          <p:cNvSpPr/>
          <p:nvPr/>
        </p:nvSpPr>
        <p:spPr>
          <a:xfrm rot="5400000">
            <a:off x="7986517" y="3845340"/>
            <a:ext cx="738556" cy="117196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コンテンツ プレースホルダー 3"/>
          <p:cNvSpPr txBox="1">
            <a:spLocks/>
          </p:cNvSpPr>
          <p:nvPr/>
        </p:nvSpPr>
        <p:spPr>
          <a:xfrm>
            <a:off x="6189007" y="5002821"/>
            <a:ext cx="4994807" cy="166174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800" u="sng" dirty="0" smtClean="0">
                <a:solidFill>
                  <a:srgbClr val="FF0000"/>
                </a:solidFill>
                <a:effectLst>
                  <a:outerShdw blurRad="38100" dist="38100" dir="2700000" algn="tl">
                    <a:srgbClr val="000000">
                      <a:alpha val="43137"/>
                    </a:srgbClr>
                  </a:outerShdw>
                </a:effectLst>
              </a:rPr>
              <a:t>改訂版の授業プログラムを適用した単元は子どもたちに受け入れられたといえる。</a:t>
            </a:r>
            <a:endParaRPr lang="en-US" altLang="ja-JP" sz="2800" u="sng" dirty="0" smtClean="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847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61331" y="601332"/>
            <a:ext cx="8596668" cy="858715"/>
          </a:xfrm>
        </p:spPr>
        <p:txBody>
          <a:bodyPr>
            <a:normAutofit fontScale="90000"/>
          </a:bodyPr>
          <a:lstStyle/>
          <a:p>
            <a:r>
              <a:rPr kumimoji="1" lang="ja-JP" altLang="en-US" dirty="0" smtClean="0">
                <a:solidFill>
                  <a:schemeClr val="tx1"/>
                </a:solidFill>
              </a:rPr>
              <a:t>運動有能感調査について</a:t>
            </a:r>
            <a:r>
              <a:rPr kumimoji="1" lang="en-US" altLang="ja-JP" dirty="0" smtClean="0">
                <a:solidFill>
                  <a:schemeClr val="tx1"/>
                </a:solidFill>
              </a:rPr>
              <a:t/>
            </a:r>
            <a:br>
              <a:rPr kumimoji="1" lang="en-US" altLang="ja-JP" dirty="0" smtClean="0">
                <a:solidFill>
                  <a:schemeClr val="tx1"/>
                </a:solidFill>
              </a:rPr>
            </a:br>
            <a:r>
              <a:rPr lang="ja-JP" altLang="en-US" dirty="0">
                <a:solidFill>
                  <a:schemeClr val="tx1"/>
                </a:solidFill>
              </a:rPr>
              <a:t>（群馬大学　鬼澤陽子　准教授）</a:t>
            </a:r>
            <a:r>
              <a:rPr kumimoji="1" lang="en-US" altLang="ja-JP" dirty="0" smtClean="0">
                <a:solidFill>
                  <a:schemeClr val="tx1"/>
                </a:solidFill>
              </a:rPr>
              <a:t/>
            </a:r>
            <a:br>
              <a:rPr kumimoji="1" lang="en-US" altLang="ja-JP" dirty="0" smtClean="0">
                <a:solidFill>
                  <a:schemeClr val="tx1"/>
                </a:solidFill>
              </a:rPr>
            </a:br>
            <a:endParaRPr kumimoji="1" lang="ja-JP" altLang="en-US" dirty="0">
              <a:solidFill>
                <a:schemeClr val="tx1"/>
              </a:solidFill>
            </a:endParaRPr>
          </a:p>
        </p:txBody>
      </p:sp>
      <p:pic>
        <p:nvPicPr>
          <p:cNvPr id="6" name="コンテンツ プレースホルダー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0454" y="1995854"/>
            <a:ext cx="5169551" cy="4368419"/>
          </a:xfrm>
        </p:spPr>
      </p:pic>
      <p:sp>
        <p:nvSpPr>
          <p:cNvPr id="4" name="コンテンツ プレースホルダー 3"/>
          <p:cNvSpPr>
            <a:spLocks noGrp="1"/>
          </p:cNvSpPr>
          <p:nvPr>
            <p:ph sz="half" idx="2"/>
          </p:nvPr>
        </p:nvSpPr>
        <p:spPr>
          <a:xfrm>
            <a:off x="6285724" y="1876917"/>
            <a:ext cx="4184034" cy="2510445"/>
          </a:xfrm>
        </p:spPr>
        <p:txBody>
          <a:bodyPr/>
          <a:lstStyle/>
          <a:p>
            <a:pPr marL="0" indent="0">
              <a:buNone/>
            </a:pPr>
            <a:r>
              <a:rPr kumimoji="1" lang="ja-JP" altLang="en-US" dirty="0" smtClean="0"/>
              <a:t>「運動有能感測定尺度」を単元前後に実施した。運動有能感（運動に対する自信）のうち</a:t>
            </a:r>
            <a:r>
              <a:rPr kumimoji="1" lang="ja-JP" altLang="en-US" b="1" dirty="0" smtClean="0">
                <a:solidFill>
                  <a:srgbClr val="FF0000"/>
                </a:solidFill>
              </a:rPr>
              <a:t>「身体的有能さの認知（自己の能力に対する肯定的認知）」において、単元前（</a:t>
            </a:r>
            <a:r>
              <a:rPr kumimoji="1" lang="en-US" altLang="ja-JP" b="1" dirty="0" smtClean="0">
                <a:solidFill>
                  <a:srgbClr val="FF0000"/>
                </a:solidFill>
              </a:rPr>
              <a:t>12.0</a:t>
            </a:r>
            <a:r>
              <a:rPr kumimoji="1" lang="ja-JP" altLang="en-US" b="1" dirty="0" smtClean="0">
                <a:solidFill>
                  <a:srgbClr val="FF0000"/>
                </a:solidFill>
              </a:rPr>
              <a:t>点）に比べて単元後（</a:t>
            </a:r>
            <a:r>
              <a:rPr kumimoji="1" lang="en-US" altLang="ja-JP" b="1" dirty="0" smtClean="0">
                <a:solidFill>
                  <a:srgbClr val="FF0000"/>
                </a:solidFill>
              </a:rPr>
              <a:t>13.4</a:t>
            </a:r>
            <a:r>
              <a:rPr kumimoji="1" lang="ja-JP" altLang="en-US" b="1" dirty="0" smtClean="0">
                <a:solidFill>
                  <a:srgbClr val="FF0000"/>
                </a:solidFill>
              </a:rPr>
              <a:t>点）に有意に向上した。</a:t>
            </a:r>
            <a:endParaRPr kumimoji="1" lang="en-US" altLang="ja-JP" b="1" dirty="0" smtClean="0">
              <a:solidFill>
                <a:srgbClr val="FF0000"/>
              </a:solidFill>
            </a:endParaRPr>
          </a:p>
          <a:p>
            <a:pPr marL="0" indent="0">
              <a:buNone/>
            </a:pPr>
            <a:r>
              <a:rPr kumimoji="1" lang="ja-JP" altLang="en-US" dirty="0" smtClean="0"/>
              <a:t>本単元での学習を通して</a:t>
            </a:r>
            <a:r>
              <a:rPr kumimoji="1" lang="ja-JP" altLang="en-US" u="sng" dirty="0" smtClean="0">
                <a:solidFill>
                  <a:srgbClr val="FF0000"/>
                </a:solidFill>
                <a:effectLst>
                  <a:outerShdw blurRad="38100" dist="38100" dir="2700000" algn="tl">
                    <a:srgbClr val="000000">
                      <a:alpha val="43137"/>
                    </a:srgbClr>
                  </a:outerShdw>
                </a:effectLst>
              </a:rPr>
              <a:t>「身体的有能さの認知」が向上した</a:t>
            </a:r>
            <a:r>
              <a:rPr kumimoji="1" lang="ja-JP" altLang="en-US" dirty="0" smtClean="0"/>
              <a:t>といえる。</a:t>
            </a:r>
            <a:endParaRPr kumimoji="1" lang="ja-JP" altLang="en-US" dirty="0"/>
          </a:p>
        </p:txBody>
      </p:sp>
      <p:pic>
        <p:nvPicPr>
          <p:cNvPr id="5" name="図 4"/>
          <p:cNvPicPr>
            <a:picLocks noChangeAspect="1"/>
          </p:cNvPicPr>
          <p:nvPr/>
        </p:nvPicPr>
        <p:blipFill>
          <a:blip r:embed="rId3"/>
          <a:stretch>
            <a:fillRect/>
          </a:stretch>
        </p:blipFill>
        <p:spPr>
          <a:xfrm>
            <a:off x="7583360" y="2559916"/>
            <a:ext cx="4182218" cy="3883489"/>
          </a:xfrm>
          <a:prstGeom prst="rect">
            <a:avLst/>
          </a:prstGeom>
        </p:spPr>
      </p:pic>
      <p:sp>
        <p:nvSpPr>
          <p:cNvPr id="3" name="下矢印 2"/>
          <p:cNvSpPr/>
          <p:nvPr/>
        </p:nvSpPr>
        <p:spPr>
          <a:xfrm>
            <a:off x="8377741" y="4252371"/>
            <a:ext cx="1371600" cy="641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706207" y="5013146"/>
            <a:ext cx="6400800" cy="1688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n w="6600">
                  <a:solidFill>
                    <a:schemeClr val="accent2"/>
                  </a:solidFill>
                  <a:prstDash val="solid"/>
                </a:ln>
                <a:solidFill>
                  <a:srgbClr val="FFFFFF"/>
                </a:solidFill>
                <a:effectLst>
                  <a:outerShdw dist="38100" dir="2700000" algn="tl" rotWithShape="0">
                    <a:schemeClr val="accent2"/>
                  </a:outerShdw>
                </a:effectLst>
              </a:rPr>
              <a:t>単元後、サッカーに対して抵抗感が薄れ、自信を持って取り組む児童が増加したといえる。</a:t>
            </a:r>
            <a:endParaRPr kumimoji="1" lang="ja-JP" altLang="en-US"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ストライプ矢印 7"/>
          <p:cNvSpPr/>
          <p:nvPr/>
        </p:nvSpPr>
        <p:spPr>
          <a:xfrm rot="19659536">
            <a:off x="1566992" y="3977415"/>
            <a:ext cx="986016" cy="405295"/>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589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287" y="395654"/>
            <a:ext cx="9416235" cy="677008"/>
          </a:xfrm>
        </p:spPr>
        <p:txBody>
          <a:bodyPr>
            <a:normAutofit/>
          </a:bodyPr>
          <a:lstStyle/>
          <a:p>
            <a:r>
              <a:rPr kumimoji="1" lang="ja-JP" altLang="en-US" dirty="0" smtClean="0">
                <a:solidFill>
                  <a:schemeClr val="accent2">
                    <a:lumMod val="50000"/>
                  </a:schemeClr>
                </a:solidFill>
              </a:rPr>
              <a:t>児童　男子　</a:t>
            </a:r>
            <a:r>
              <a:rPr kumimoji="1" lang="ja-JP" altLang="en-US" dirty="0" smtClean="0">
                <a:solidFill>
                  <a:srgbClr val="FF0000"/>
                </a:solidFill>
              </a:rPr>
              <a:t>サッカー経験なし</a:t>
            </a:r>
            <a:r>
              <a:rPr kumimoji="1" lang="ja-JP" altLang="en-US" dirty="0" smtClean="0">
                <a:solidFill>
                  <a:schemeClr val="accent2">
                    <a:lumMod val="50000"/>
                  </a:schemeClr>
                </a:solidFill>
              </a:rPr>
              <a:t>の感想から</a:t>
            </a:r>
            <a:endParaRPr kumimoji="1" lang="ja-JP" altLang="en-US" dirty="0">
              <a:solidFill>
                <a:schemeClr val="accent2">
                  <a:lumMod val="50000"/>
                </a:schemeClr>
              </a:solidFill>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124" y="927587"/>
            <a:ext cx="5732280" cy="4844562"/>
          </a:xfrm>
        </p:spPr>
      </p:pic>
      <p:cxnSp>
        <p:nvCxnSpPr>
          <p:cNvPr id="15" name="直線コネクタ 14"/>
          <p:cNvCxnSpPr/>
          <p:nvPr/>
        </p:nvCxnSpPr>
        <p:spPr>
          <a:xfrm>
            <a:off x="2760784" y="2079382"/>
            <a:ext cx="2866293"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直線コネクタ 15"/>
          <p:cNvCxnSpPr/>
          <p:nvPr/>
        </p:nvCxnSpPr>
        <p:spPr>
          <a:xfrm>
            <a:off x="369827" y="2583475"/>
            <a:ext cx="5253091" cy="27841"/>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621" y="1072660"/>
            <a:ext cx="5890846" cy="4554415"/>
          </a:xfrm>
          <a:prstGeom prst="rect">
            <a:avLst/>
          </a:prstGeom>
        </p:spPr>
      </p:pic>
      <p:sp>
        <p:nvSpPr>
          <p:cNvPr id="20" name="タイトル 1"/>
          <p:cNvSpPr txBox="1">
            <a:spLocks/>
          </p:cNvSpPr>
          <p:nvPr/>
        </p:nvSpPr>
        <p:spPr>
          <a:xfrm>
            <a:off x="507247" y="5635866"/>
            <a:ext cx="5157828" cy="927588"/>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rgbClr val="FF0000"/>
                </a:solidFill>
              </a:rPr>
              <a:t>作戦を考えて試合をする</a:t>
            </a:r>
            <a:endParaRPr lang="ja-JP" altLang="en-US" dirty="0">
              <a:solidFill>
                <a:srgbClr val="FF0000"/>
              </a:solidFill>
            </a:endParaRPr>
          </a:p>
        </p:txBody>
      </p:sp>
      <p:cxnSp>
        <p:nvCxnSpPr>
          <p:cNvPr id="21" name="直線コネクタ 20"/>
          <p:cNvCxnSpPr/>
          <p:nvPr/>
        </p:nvCxnSpPr>
        <p:spPr>
          <a:xfrm flipV="1">
            <a:off x="6157546" y="3921369"/>
            <a:ext cx="5061439" cy="33706"/>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直線コネクタ 22"/>
          <p:cNvCxnSpPr/>
          <p:nvPr/>
        </p:nvCxnSpPr>
        <p:spPr>
          <a:xfrm flipV="1">
            <a:off x="6277216" y="4566138"/>
            <a:ext cx="5061439" cy="33706"/>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直線コネクタ 23"/>
          <p:cNvCxnSpPr/>
          <p:nvPr/>
        </p:nvCxnSpPr>
        <p:spPr>
          <a:xfrm>
            <a:off x="6157546" y="5095147"/>
            <a:ext cx="2530719" cy="7323"/>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27" name="タイトル 1"/>
          <p:cNvSpPr txBox="1">
            <a:spLocks/>
          </p:cNvSpPr>
          <p:nvPr/>
        </p:nvSpPr>
        <p:spPr>
          <a:xfrm>
            <a:off x="6157546" y="5772148"/>
            <a:ext cx="5777849" cy="444747"/>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rgbClr val="FF0000"/>
                </a:solidFill>
              </a:rPr>
              <a:t>仲間に対しての前向きな言葉がけ</a:t>
            </a:r>
            <a:endParaRPr lang="ja-JP" altLang="en-US" dirty="0">
              <a:solidFill>
                <a:srgbClr val="FF0000"/>
              </a:solidFill>
            </a:endParaRPr>
          </a:p>
        </p:txBody>
      </p:sp>
      <p:sp>
        <p:nvSpPr>
          <p:cNvPr id="28" name="タイトル 1"/>
          <p:cNvSpPr txBox="1">
            <a:spLocks/>
          </p:cNvSpPr>
          <p:nvPr/>
        </p:nvSpPr>
        <p:spPr>
          <a:xfrm>
            <a:off x="3447561" y="6178793"/>
            <a:ext cx="5157828" cy="92758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rgbClr val="FF0000"/>
                </a:solidFill>
                <a:effectLst>
                  <a:outerShdw blurRad="38100" dist="38100" dir="2700000" algn="tl">
                    <a:srgbClr val="000000">
                      <a:alpha val="43137"/>
                    </a:srgbClr>
                  </a:outerShdw>
                </a:effectLst>
              </a:rPr>
              <a:t>楽しい授業</a:t>
            </a:r>
            <a:r>
              <a:rPr lang="ja-JP" altLang="en-US" dirty="0" smtClean="0">
                <a:solidFill>
                  <a:schemeClr val="accent2">
                    <a:lumMod val="50000"/>
                  </a:schemeClr>
                </a:solidFill>
              </a:rPr>
              <a:t>につながる</a:t>
            </a:r>
            <a:endParaRPr lang="ja-JP" altLang="en-US" dirty="0">
              <a:solidFill>
                <a:schemeClr val="accent2">
                  <a:lumMod val="50000"/>
                </a:schemeClr>
              </a:solidFill>
            </a:endParaRPr>
          </a:p>
        </p:txBody>
      </p:sp>
      <p:sp>
        <p:nvSpPr>
          <p:cNvPr id="29" name="右カーブ矢印 28"/>
          <p:cNvSpPr/>
          <p:nvPr/>
        </p:nvSpPr>
        <p:spPr>
          <a:xfrm>
            <a:off x="2145323" y="6216895"/>
            <a:ext cx="1072662" cy="4256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左カーブ矢印 30"/>
          <p:cNvSpPr/>
          <p:nvPr/>
        </p:nvSpPr>
        <p:spPr>
          <a:xfrm>
            <a:off x="8429715" y="6238260"/>
            <a:ext cx="1233510" cy="4336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25267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28" grpId="0"/>
      <p:bldP spid="29"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287" y="395654"/>
            <a:ext cx="9416235" cy="677008"/>
          </a:xfrm>
        </p:spPr>
        <p:txBody>
          <a:bodyPr>
            <a:normAutofit/>
          </a:bodyPr>
          <a:lstStyle/>
          <a:p>
            <a:r>
              <a:rPr kumimoji="1" lang="ja-JP" altLang="en-US" dirty="0" smtClean="0">
                <a:solidFill>
                  <a:schemeClr val="accent2">
                    <a:lumMod val="50000"/>
                  </a:schemeClr>
                </a:solidFill>
              </a:rPr>
              <a:t>児童　男子　</a:t>
            </a:r>
            <a:r>
              <a:rPr kumimoji="1" lang="ja-JP" altLang="en-US" dirty="0" smtClean="0">
                <a:solidFill>
                  <a:srgbClr val="FF0000"/>
                </a:solidFill>
              </a:rPr>
              <a:t>サッカー経験あり</a:t>
            </a:r>
            <a:r>
              <a:rPr kumimoji="1" lang="ja-JP" altLang="en-US" dirty="0" smtClean="0">
                <a:solidFill>
                  <a:schemeClr val="accent2">
                    <a:lumMod val="50000"/>
                  </a:schemeClr>
                </a:solidFill>
              </a:rPr>
              <a:t>の感想から</a:t>
            </a:r>
            <a:endParaRPr kumimoji="1" lang="ja-JP" altLang="en-US" dirty="0">
              <a:solidFill>
                <a:schemeClr val="accent2">
                  <a:lumMod val="50000"/>
                </a:schemeClr>
              </a:solidFill>
            </a:endParaRPr>
          </a:p>
        </p:txBody>
      </p:sp>
      <p:sp>
        <p:nvSpPr>
          <p:cNvPr id="5" name="コンテンツ プレースホルダー 3"/>
          <p:cNvSpPr txBox="1">
            <a:spLocks/>
          </p:cNvSpPr>
          <p:nvPr/>
        </p:nvSpPr>
        <p:spPr>
          <a:xfrm>
            <a:off x="934915" y="6028410"/>
            <a:ext cx="4299438" cy="47368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400" dirty="0" smtClean="0">
                <a:solidFill>
                  <a:srgbClr val="FF0000"/>
                </a:solidFill>
              </a:rPr>
              <a:t>パスが通りゴールを決めたらうれしい気持ちになった。</a:t>
            </a:r>
            <a:endParaRPr lang="en-US" altLang="ja-JP" sz="2400" dirty="0" smtClean="0">
              <a:solidFill>
                <a:srgbClr val="FF0000"/>
              </a:solidFill>
            </a:endParaRPr>
          </a:p>
        </p:txBody>
      </p:sp>
      <p:pic>
        <p:nvPicPr>
          <p:cNvPr id="13" name="コンテンツ プレースホルダー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105" y="1153994"/>
            <a:ext cx="5381625" cy="4701682"/>
          </a:xfrm>
        </p:spPr>
      </p:pic>
      <p:cxnSp>
        <p:nvCxnSpPr>
          <p:cNvPr id="17" name="直線コネクタ 16"/>
          <p:cNvCxnSpPr/>
          <p:nvPr/>
        </p:nvCxnSpPr>
        <p:spPr>
          <a:xfrm flipV="1">
            <a:off x="4369777" y="3192709"/>
            <a:ext cx="1099038" cy="87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934915" y="3818793"/>
            <a:ext cx="3513992" cy="58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2913185" y="5011615"/>
            <a:ext cx="2555630" cy="117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975" y="1011116"/>
            <a:ext cx="5855678" cy="4783014"/>
          </a:xfrm>
          <a:prstGeom prst="rect">
            <a:avLst/>
          </a:prstGeom>
        </p:spPr>
      </p:pic>
      <p:cxnSp>
        <p:nvCxnSpPr>
          <p:cNvPr id="23" name="直線コネクタ 22"/>
          <p:cNvCxnSpPr/>
          <p:nvPr/>
        </p:nvCxnSpPr>
        <p:spPr>
          <a:xfrm flipV="1">
            <a:off x="9410700" y="2927838"/>
            <a:ext cx="2133600" cy="216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6257191" y="3564917"/>
            <a:ext cx="5225563" cy="164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6257190" y="4273062"/>
            <a:ext cx="1735018" cy="146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コンテンツ プレースホルダー 3"/>
          <p:cNvSpPr txBox="1">
            <a:spLocks/>
          </p:cNvSpPr>
          <p:nvPr/>
        </p:nvSpPr>
        <p:spPr>
          <a:xfrm>
            <a:off x="6257189" y="5935907"/>
            <a:ext cx="5568463" cy="47368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400" dirty="0" smtClean="0">
                <a:solidFill>
                  <a:srgbClr val="FF0000"/>
                </a:solidFill>
              </a:rPr>
              <a:t>サッカー経験者でも楽しめるプログラムである。</a:t>
            </a:r>
            <a:endParaRPr lang="en-US" altLang="ja-JP" sz="2400" dirty="0" smtClean="0">
              <a:solidFill>
                <a:srgbClr val="FF0000"/>
              </a:solidFill>
            </a:endParaRPr>
          </a:p>
        </p:txBody>
      </p:sp>
    </p:spTree>
    <p:extLst>
      <p:ext uri="{BB962C8B-B14F-4D97-AF65-F5344CB8AC3E}">
        <p14:creationId xmlns:p14="http://schemas.microsoft.com/office/powerpoint/2010/main" val="18082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66463" y="340381"/>
            <a:ext cx="5634855" cy="677008"/>
          </a:xfrm>
        </p:spPr>
        <p:txBody>
          <a:bodyPr>
            <a:normAutofit/>
          </a:bodyPr>
          <a:lstStyle/>
          <a:p>
            <a:r>
              <a:rPr kumimoji="1" lang="ja-JP" altLang="en-US" dirty="0" smtClean="0">
                <a:solidFill>
                  <a:schemeClr val="accent2">
                    <a:lumMod val="50000"/>
                  </a:schemeClr>
                </a:solidFill>
              </a:rPr>
              <a:t>児童　</a:t>
            </a:r>
            <a:r>
              <a:rPr kumimoji="1" lang="ja-JP" altLang="en-US" dirty="0" smtClean="0">
                <a:solidFill>
                  <a:srgbClr val="FF0000"/>
                </a:solidFill>
              </a:rPr>
              <a:t>女子</a:t>
            </a:r>
            <a:r>
              <a:rPr kumimoji="1" lang="ja-JP" altLang="en-US" dirty="0" smtClean="0">
                <a:solidFill>
                  <a:schemeClr val="accent2">
                    <a:lumMod val="50000"/>
                  </a:schemeClr>
                </a:solidFill>
              </a:rPr>
              <a:t>　の感想から</a:t>
            </a:r>
            <a:endParaRPr kumimoji="1" lang="ja-JP" altLang="en-US" dirty="0">
              <a:solidFill>
                <a:schemeClr val="accent2">
                  <a:lumMod val="50000"/>
                </a:schemeClr>
              </a:solidFill>
            </a:endParaRPr>
          </a:p>
        </p:txBody>
      </p:sp>
      <p:sp>
        <p:nvSpPr>
          <p:cNvPr id="5" name="コンテンツ プレースホルダー 3"/>
          <p:cNvSpPr txBox="1">
            <a:spLocks/>
          </p:cNvSpPr>
          <p:nvPr/>
        </p:nvSpPr>
        <p:spPr>
          <a:xfrm>
            <a:off x="536408" y="5882569"/>
            <a:ext cx="4947482" cy="47368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400" dirty="0" smtClean="0">
                <a:solidFill>
                  <a:srgbClr val="FF0000"/>
                </a:solidFill>
              </a:rPr>
              <a:t>声を出し合う・アドバイスし合う</a:t>
            </a:r>
            <a:endParaRPr lang="en-US" altLang="ja-JP" sz="2400" dirty="0" smtClean="0">
              <a:solidFill>
                <a:srgbClr val="FF0000"/>
              </a:solidFill>
            </a:endParaRPr>
          </a:p>
        </p:txBody>
      </p:sp>
      <p:sp>
        <p:nvSpPr>
          <p:cNvPr id="29" name="コンテンツ プレースホルダー 3"/>
          <p:cNvSpPr txBox="1">
            <a:spLocks/>
          </p:cNvSpPr>
          <p:nvPr/>
        </p:nvSpPr>
        <p:spPr>
          <a:xfrm>
            <a:off x="5806638" y="5893189"/>
            <a:ext cx="5715001" cy="47368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400" dirty="0" smtClean="0">
                <a:solidFill>
                  <a:srgbClr val="FF0000"/>
                </a:solidFill>
              </a:rPr>
              <a:t>目標を立てる。協力し合う関係性。</a:t>
            </a:r>
            <a:endParaRPr lang="en-US" altLang="ja-JP" sz="2400" dirty="0" smtClean="0">
              <a:solidFill>
                <a:srgbClr val="FF0000"/>
              </a:solidFill>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32329"/>
            <a:ext cx="5784129" cy="4831977"/>
          </a:xfrm>
        </p:spPr>
      </p:pic>
      <p:cxnSp>
        <p:nvCxnSpPr>
          <p:cNvPr id="15" name="直線コネクタ 14"/>
          <p:cNvCxnSpPr/>
          <p:nvPr/>
        </p:nvCxnSpPr>
        <p:spPr>
          <a:xfrm>
            <a:off x="511501" y="3463032"/>
            <a:ext cx="4722852" cy="18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965" y="1111625"/>
            <a:ext cx="6182349" cy="4401670"/>
          </a:xfrm>
          <a:prstGeom prst="rect">
            <a:avLst/>
          </a:prstGeom>
        </p:spPr>
      </p:pic>
      <p:cxnSp>
        <p:nvCxnSpPr>
          <p:cNvPr id="19" name="直線コネクタ 18"/>
          <p:cNvCxnSpPr/>
          <p:nvPr/>
        </p:nvCxnSpPr>
        <p:spPr>
          <a:xfrm>
            <a:off x="1169613" y="4669699"/>
            <a:ext cx="2993699" cy="63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011609" y="4485009"/>
            <a:ext cx="2854484" cy="152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542289" y="2741375"/>
            <a:ext cx="2854484" cy="152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タイトル 1"/>
          <p:cNvSpPr txBox="1">
            <a:spLocks/>
          </p:cNvSpPr>
          <p:nvPr/>
        </p:nvSpPr>
        <p:spPr>
          <a:xfrm>
            <a:off x="3811703" y="6338298"/>
            <a:ext cx="5157828" cy="567975"/>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rgbClr val="FF0000"/>
                </a:solidFill>
                <a:effectLst>
                  <a:outerShdw blurRad="38100" dist="38100" dir="2700000" algn="tl">
                    <a:srgbClr val="000000">
                      <a:alpha val="43137"/>
                    </a:srgbClr>
                  </a:outerShdw>
                </a:effectLst>
              </a:rPr>
              <a:t>楽しい授業</a:t>
            </a:r>
            <a:r>
              <a:rPr lang="ja-JP" altLang="en-US" dirty="0" smtClean="0">
                <a:solidFill>
                  <a:schemeClr val="accent2">
                    <a:lumMod val="50000"/>
                  </a:schemeClr>
                </a:solidFill>
              </a:rPr>
              <a:t>につながる</a:t>
            </a:r>
            <a:endParaRPr lang="ja-JP" altLang="en-US" dirty="0">
              <a:solidFill>
                <a:schemeClr val="accent2">
                  <a:lumMod val="50000"/>
                </a:schemeClr>
              </a:solidFill>
            </a:endParaRPr>
          </a:p>
        </p:txBody>
      </p:sp>
      <p:sp>
        <p:nvSpPr>
          <p:cNvPr id="28" name="右カーブ矢印 27"/>
          <p:cNvSpPr/>
          <p:nvPr/>
        </p:nvSpPr>
        <p:spPr>
          <a:xfrm>
            <a:off x="2336596" y="6338298"/>
            <a:ext cx="1072662" cy="4256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左カーブ矢印 29"/>
          <p:cNvSpPr/>
          <p:nvPr/>
        </p:nvSpPr>
        <p:spPr>
          <a:xfrm>
            <a:off x="8395320" y="6313135"/>
            <a:ext cx="1233510" cy="4336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02184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26" grpId="0"/>
      <p:bldP spid="28"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8607" y="668216"/>
            <a:ext cx="7710177" cy="5547946"/>
          </a:xfrm>
        </p:spPr>
        <p:txBody>
          <a:bodyPr>
            <a:normAutofit fontScale="90000"/>
          </a:bodyPr>
          <a:lstStyle/>
          <a:p>
            <a:r>
              <a:rPr kumimoji="1" lang="ja-JP" altLang="en-US" dirty="0" smtClean="0">
                <a:solidFill>
                  <a:srgbClr val="FF0000"/>
                </a:solidFill>
              </a:rPr>
              <a:t>はじめに・・・・</a:t>
            </a:r>
            <a:r>
              <a:rPr kumimoji="1" lang="en-US" altLang="ja-JP" dirty="0" smtClean="0">
                <a:solidFill>
                  <a:schemeClr val="tx1"/>
                </a:solidFill>
              </a:rPr>
              <a:t/>
            </a:r>
            <a:br>
              <a:rPr kumimoji="1" lang="en-US" altLang="ja-JP" dirty="0" smtClean="0">
                <a:solidFill>
                  <a:schemeClr val="tx1"/>
                </a:solidFill>
              </a:rPr>
            </a:br>
            <a:r>
              <a:rPr kumimoji="1" lang="en-US" altLang="ja-JP" dirty="0" smtClean="0">
                <a:solidFill>
                  <a:schemeClr val="tx1"/>
                </a:solidFill>
              </a:rPr>
              <a:t/>
            </a:r>
            <a:br>
              <a:rPr kumimoji="1" lang="en-US" altLang="ja-JP" dirty="0" smtClean="0">
                <a:solidFill>
                  <a:schemeClr val="tx1"/>
                </a:solidFill>
              </a:rPr>
            </a:br>
            <a:r>
              <a:rPr kumimoji="1" lang="ja-JP" altLang="en-US" dirty="0" smtClean="0">
                <a:solidFill>
                  <a:schemeClr val="tx1"/>
                </a:solidFill>
              </a:rPr>
              <a:t>→　</a:t>
            </a:r>
            <a:r>
              <a:rPr kumimoji="1" lang="ja-JP" altLang="en-US" dirty="0" smtClean="0">
                <a:solidFill>
                  <a:srgbClr val="FF0000"/>
                </a:solidFill>
              </a:rPr>
              <a:t>授業の最後の子どもたちの姿を</a:t>
            </a:r>
            <a:r>
              <a:rPr kumimoji="1" lang="en-US" altLang="ja-JP" dirty="0" smtClean="0">
                <a:solidFill>
                  <a:srgbClr val="FF0000"/>
                </a:solidFill>
              </a:rPr>
              <a:t/>
            </a:r>
            <a:br>
              <a:rPr kumimoji="1" lang="en-US" altLang="ja-JP" dirty="0" smtClean="0">
                <a:solidFill>
                  <a:srgbClr val="FF0000"/>
                </a:solidFill>
              </a:rPr>
            </a:br>
            <a:r>
              <a:rPr kumimoji="1" lang="ja-JP" altLang="en-US" dirty="0" smtClean="0">
                <a:solidFill>
                  <a:schemeClr val="tx1"/>
                </a:solidFill>
              </a:rPr>
              <a:t>　　　　　</a:t>
            </a:r>
            <a:r>
              <a:rPr kumimoji="1" lang="ja-JP" altLang="en-US" dirty="0" smtClean="0">
                <a:solidFill>
                  <a:srgbClr val="FF0000"/>
                </a:solidFill>
              </a:rPr>
              <a:t>イメージして授業を計画する</a:t>
            </a:r>
            <a:r>
              <a:rPr kumimoji="1" lang="ja-JP" altLang="en-US" dirty="0" smtClean="0">
                <a:solidFill>
                  <a:schemeClr val="tx1"/>
                </a:solidFill>
              </a:rPr>
              <a:t>。</a:t>
            </a:r>
            <a:r>
              <a:rPr kumimoji="1" lang="en-US" altLang="ja-JP" dirty="0" smtClean="0">
                <a:solidFill>
                  <a:schemeClr val="tx1"/>
                </a:solidFill>
              </a:rPr>
              <a:t/>
            </a:r>
            <a:br>
              <a:rPr kumimoji="1" lang="en-US" altLang="ja-JP" dirty="0" smtClean="0">
                <a:solidFill>
                  <a:schemeClr val="tx1"/>
                </a:solidFill>
              </a:rPr>
            </a:br>
            <a:r>
              <a:rPr lang="en-US" altLang="ja-JP" dirty="0">
                <a:solidFill>
                  <a:schemeClr val="tx1"/>
                </a:solidFill>
              </a:rPr>
              <a:t/>
            </a:r>
            <a:br>
              <a:rPr lang="en-US" altLang="ja-JP" dirty="0">
                <a:solidFill>
                  <a:schemeClr val="tx1"/>
                </a:solidFill>
              </a:rPr>
            </a:br>
            <a:r>
              <a:rPr lang="en-US" altLang="ja-JP" dirty="0" smtClean="0">
                <a:solidFill>
                  <a:schemeClr val="tx1"/>
                </a:solidFill>
              </a:rPr>
              <a:t>※</a:t>
            </a:r>
            <a:r>
              <a:rPr kumimoji="1" lang="ja-JP" altLang="en-US" dirty="0" smtClean="0">
                <a:solidFill>
                  <a:schemeClr val="tx1"/>
                </a:solidFill>
              </a:rPr>
              <a:t>目指す姿（ゴール）を明確にしておく。</a:t>
            </a:r>
            <a:r>
              <a:rPr kumimoji="1" lang="en-US" altLang="ja-JP" dirty="0" smtClean="0">
                <a:solidFill>
                  <a:schemeClr val="tx1"/>
                </a:solidFill>
              </a:rPr>
              <a:t/>
            </a:r>
            <a:br>
              <a:rPr kumimoji="1" lang="en-US" altLang="ja-JP" dirty="0" smtClean="0">
                <a:solidFill>
                  <a:schemeClr val="tx1"/>
                </a:solidFill>
              </a:rPr>
            </a:br>
            <a:r>
              <a:rPr kumimoji="1" lang="ja-JP" altLang="en-US" dirty="0" smtClean="0">
                <a:solidFill>
                  <a:schemeClr val="tx1"/>
                </a:solidFill>
              </a:rPr>
              <a:t>（この動きを習得させたい。</a:t>
            </a:r>
            <a:r>
              <a:rPr kumimoji="1" lang="en-US" altLang="ja-JP" dirty="0" smtClean="0">
                <a:solidFill>
                  <a:schemeClr val="tx1"/>
                </a:solidFill>
              </a:rPr>
              <a:t/>
            </a:r>
            <a:br>
              <a:rPr kumimoji="1" lang="en-US" altLang="ja-JP" dirty="0" smtClean="0">
                <a:solidFill>
                  <a:schemeClr val="tx1"/>
                </a:solidFill>
              </a:rPr>
            </a:br>
            <a:r>
              <a:rPr kumimoji="1" lang="ja-JP" altLang="en-US" dirty="0" smtClean="0">
                <a:solidFill>
                  <a:schemeClr val="tx1"/>
                </a:solidFill>
              </a:rPr>
              <a:t>　チームの姿が最後こうなってほしい）</a:t>
            </a:r>
            <a:r>
              <a:rPr kumimoji="1" lang="en-US" altLang="ja-JP" dirty="0" smtClean="0">
                <a:solidFill>
                  <a:schemeClr val="tx1"/>
                </a:solidFill>
              </a:rPr>
              <a:t/>
            </a:r>
            <a:br>
              <a:rPr kumimoji="1" lang="en-US" altLang="ja-JP" dirty="0" smtClean="0">
                <a:solidFill>
                  <a:schemeClr val="tx1"/>
                </a:solidFill>
              </a:rPr>
            </a:br>
            <a:endParaRPr kumimoji="1" lang="ja-JP" altLang="en-US" dirty="0">
              <a:solidFill>
                <a:schemeClr val="tx1"/>
              </a:solidFill>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8770" y="5099537"/>
            <a:ext cx="2239108" cy="1679331"/>
          </a:xfrm>
          <a:prstGeom prst="rect">
            <a:avLst/>
          </a:prstGeom>
        </p:spPr>
      </p:pic>
      <p:sp>
        <p:nvSpPr>
          <p:cNvPr id="4" name="正方形/長方形 3"/>
          <p:cNvSpPr/>
          <p:nvPr/>
        </p:nvSpPr>
        <p:spPr>
          <a:xfrm>
            <a:off x="747346" y="4791808"/>
            <a:ext cx="8493369" cy="1820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ln w="6600">
                  <a:solidFill>
                    <a:schemeClr val="accent2"/>
                  </a:solidFill>
                  <a:prstDash val="solid"/>
                </a:ln>
                <a:solidFill>
                  <a:srgbClr val="FFFFFF"/>
                </a:solidFill>
                <a:effectLst>
                  <a:outerShdw dist="38100" dir="2700000" algn="tl" rotWithShape="0">
                    <a:schemeClr val="accent2"/>
                  </a:outerShdw>
                </a:effectLst>
              </a:rPr>
              <a:t>すべての児童が、取りこぼすことなく、楽しいと思える授業を目指す。</a:t>
            </a:r>
            <a:endParaRPr kumimoji="1" lang="ja-JP" altLang="en-US" sz="36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95393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9714" y="2954954"/>
            <a:ext cx="8703709" cy="1566132"/>
          </a:xfrm>
        </p:spPr>
        <p:txBody>
          <a:bodyPr>
            <a:noAutofit/>
          </a:bodyPr>
          <a:lstStyle/>
          <a:p>
            <a:r>
              <a:rPr kumimoji="1" lang="en-US" altLang="ja-JP" sz="2400" dirty="0" smtClean="0">
                <a:solidFill>
                  <a:schemeClr val="tx1"/>
                </a:solidFill>
              </a:rPr>
              <a:t/>
            </a:r>
            <a:br>
              <a:rPr kumimoji="1" lang="en-US" altLang="ja-JP" sz="2400" dirty="0" smtClean="0">
                <a:solidFill>
                  <a:schemeClr val="tx1"/>
                </a:solidFill>
              </a:rPr>
            </a:br>
            <a:r>
              <a:rPr kumimoji="1" lang="ja-JP" altLang="en-US" sz="2400" dirty="0" smtClean="0">
                <a:solidFill>
                  <a:schemeClr val="tx1"/>
                </a:solidFill>
              </a:rPr>
              <a:t>・プレイヤーの人数。（プレイヤーの人数を少なくしたり、　</a:t>
            </a:r>
            <a:r>
              <a:rPr kumimoji="1" lang="en-US" altLang="ja-JP" sz="2400" dirty="0" smtClean="0">
                <a:solidFill>
                  <a:schemeClr val="tx1"/>
                </a:solidFill>
              </a:rPr>
              <a:t/>
            </a:r>
            <a:br>
              <a:rPr kumimoji="1" lang="en-US" altLang="ja-JP" sz="2400" dirty="0" smtClean="0">
                <a:solidFill>
                  <a:schemeClr val="tx1"/>
                </a:solidFill>
              </a:rPr>
            </a:br>
            <a:r>
              <a:rPr kumimoji="1" lang="ja-JP" altLang="en-US" sz="2400" dirty="0" smtClean="0">
                <a:solidFill>
                  <a:schemeClr val="tx1"/>
                </a:solidFill>
              </a:rPr>
              <a:t>　攻撃側のプレイヤーの人数が守備側のプレイヤーの人数を　</a:t>
            </a:r>
            <a:r>
              <a:rPr kumimoji="1" lang="en-US" altLang="ja-JP" sz="2400" dirty="0" smtClean="0">
                <a:solidFill>
                  <a:schemeClr val="tx1"/>
                </a:solidFill>
              </a:rPr>
              <a:t/>
            </a:r>
            <a:br>
              <a:rPr kumimoji="1" lang="en-US" altLang="ja-JP" sz="2400" dirty="0" smtClean="0">
                <a:solidFill>
                  <a:schemeClr val="tx1"/>
                </a:solidFill>
              </a:rPr>
            </a:br>
            <a:r>
              <a:rPr kumimoji="1" lang="ja-JP" altLang="en-US" sz="2400" dirty="0" smtClean="0">
                <a:solidFill>
                  <a:schemeClr val="tx1"/>
                </a:solidFill>
              </a:rPr>
              <a:t>　上回るようにしたりすること）</a:t>
            </a:r>
            <a:r>
              <a:rPr kumimoji="1" lang="en-US" altLang="ja-JP" sz="2400" dirty="0" smtClean="0">
                <a:solidFill>
                  <a:schemeClr val="tx1"/>
                </a:solidFill>
              </a:rPr>
              <a:t/>
            </a:r>
            <a:br>
              <a:rPr kumimoji="1" lang="en-US" altLang="ja-JP" sz="2400" dirty="0" smtClean="0">
                <a:solidFill>
                  <a:schemeClr val="tx1"/>
                </a:solidFill>
              </a:rPr>
            </a:br>
            <a:endParaRPr kumimoji="1" lang="ja-JP" altLang="en-US" sz="2400" dirty="0">
              <a:solidFill>
                <a:schemeClr val="tx1"/>
              </a:solidFill>
            </a:endParaRPr>
          </a:p>
        </p:txBody>
      </p:sp>
      <p:sp>
        <p:nvSpPr>
          <p:cNvPr id="3" name="下矢印 2"/>
          <p:cNvSpPr/>
          <p:nvPr/>
        </p:nvSpPr>
        <p:spPr>
          <a:xfrm>
            <a:off x="4431322" y="2097700"/>
            <a:ext cx="1591407" cy="462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txBox="1">
            <a:spLocks/>
          </p:cNvSpPr>
          <p:nvPr/>
        </p:nvSpPr>
        <p:spPr>
          <a:xfrm>
            <a:off x="1482026" y="740022"/>
            <a:ext cx="7710177" cy="1820008"/>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dirty="0" smtClean="0">
                <a:solidFill>
                  <a:schemeClr val="tx1"/>
                </a:solidFill>
              </a:rPr>
              <a:t/>
            </a:r>
            <a:br>
              <a:rPr lang="en-US" altLang="ja-JP" dirty="0" smtClean="0">
                <a:solidFill>
                  <a:schemeClr val="tx1"/>
                </a:solidFill>
              </a:rPr>
            </a:br>
            <a:endParaRPr lang="en-US" altLang="ja-JP" dirty="0" smtClean="0">
              <a:solidFill>
                <a:schemeClr val="tx1"/>
              </a:solidFill>
            </a:endParaRPr>
          </a:p>
          <a:p>
            <a:r>
              <a:rPr lang="ja-JP" altLang="en-US" dirty="0" smtClean="0">
                <a:solidFill>
                  <a:schemeClr val="tx1"/>
                </a:solidFill>
              </a:rPr>
              <a:t>ボール運動</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ゴール型では、ボール操作とボールを持たないときの動きによって、</a:t>
            </a:r>
            <a:r>
              <a:rPr lang="ja-JP" altLang="en-US" dirty="0" smtClean="0">
                <a:solidFill>
                  <a:srgbClr val="FF0000"/>
                </a:solidFill>
              </a:rPr>
              <a:t>簡易化されたゲーム</a:t>
            </a:r>
            <a:r>
              <a:rPr lang="ja-JP" altLang="en-US" dirty="0" smtClean="0">
                <a:solidFill>
                  <a:schemeClr val="tx1"/>
                </a:solidFill>
              </a:rPr>
              <a:t>をすること。</a:t>
            </a:r>
            <a:r>
              <a:rPr lang="en-US" altLang="ja-JP" dirty="0" smtClean="0">
                <a:solidFill>
                  <a:schemeClr val="tx1"/>
                </a:solidFill>
              </a:rPr>
              <a:t/>
            </a:r>
            <a:br>
              <a:rPr lang="en-US" altLang="ja-JP" dirty="0" smtClean="0">
                <a:solidFill>
                  <a:schemeClr val="tx1"/>
                </a:solidFill>
              </a:rPr>
            </a:br>
            <a:endParaRPr lang="ja-JP" altLang="en-US" dirty="0">
              <a:solidFill>
                <a:schemeClr val="tx1"/>
              </a:solidFill>
            </a:endParaRPr>
          </a:p>
        </p:txBody>
      </p:sp>
      <p:sp>
        <p:nvSpPr>
          <p:cNvPr id="5" name="正方形/長方形 4"/>
          <p:cNvSpPr/>
          <p:nvPr/>
        </p:nvSpPr>
        <p:spPr>
          <a:xfrm>
            <a:off x="1175914" y="2625613"/>
            <a:ext cx="3325748" cy="5714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237460" y="592016"/>
            <a:ext cx="2581332" cy="43961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512463" y="625649"/>
            <a:ext cx="2031325" cy="461665"/>
          </a:xfrm>
          <a:prstGeom prst="rect">
            <a:avLst/>
          </a:prstGeom>
        </p:spPr>
        <p:txBody>
          <a:bodyPr wrap="none">
            <a:spAutoFit/>
          </a:bodyPr>
          <a:lstStyle/>
          <a:p>
            <a:r>
              <a:rPr lang="ja-JP" altLang="en-US" sz="2400" dirty="0"/>
              <a:t>学習指導要領</a:t>
            </a:r>
          </a:p>
        </p:txBody>
      </p:sp>
      <p:sp>
        <p:nvSpPr>
          <p:cNvPr id="8" name="正方形/長方形 7"/>
          <p:cNvSpPr/>
          <p:nvPr/>
        </p:nvSpPr>
        <p:spPr>
          <a:xfrm>
            <a:off x="1361460" y="2716766"/>
            <a:ext cx="2954655" cy="461665"/>
          </a:xfrm>
          <a:prstGeom prst="rect">
            <a:avLst/>
          </a:prstGeom>
        </p:spPr>
        <p:txBody>
          <a:bodyPr wrap="none">
            <a:spAutoFit/>
          </a:bodyPr>
          <a:lstStyle/>
          <a:p>
            <a:r>
              <a:rPr lang="ja-JP" altLang="en-US" sz="2400" dirty="0"/>
              <a:t>簡易化されたゲーム</a:t>
            </a:r>
          </a:p>
        </p:txBody>
      </p:sp>
      <p:sp>
        <p:nvSpPr>
          <p:cNvPr id="9" name="タイトル 1"/>
          <p:cNvSpPr txBox="1">
            <a:spLocks/>
          </p:cNvSpPr>
          <p:nvPr/>
        </p:nvSpPr>
        <p:spPr>
          <a:xfrm>
            <a:off x="1099713" y="4451487"/>
            <a:ext cx="2642877" cy="44474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solidFill>
                  <a:schemeClr val="tx1"/>
                </a:solidFill>
              </a:rPr>
              <a:t>・コートの広さ。</a:t>
            </a:r>
            <a:endParaRPr lang="ja-JP" altLang="en-US" sz="2400" dirty="0">
              <a:solidFill>
                <a:schemeClr val="tx1"/>
              </a:solidFill>
            </a:endParaRPr>
          </a:p>
        </p:txBody>
      </p:sp>
      <p:sp>
        <p:nvSpPr>
          <p:cNvPr id="10" name="タイトル 1"/>
          <p:cNvSpPr txBox="1">
            <a:spLocks/>
          </p:cNvSpPr>
          <p:nvPr/>
        </p:nvSpPr>
        <p:spPr>
          <a:xfrm>
            <a:off x="1099713" y="4567239"/>
            <a:ext cx="7710177" cy="85945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・プレイ上の制限（攻撃や守備のプレイ空間など）</a:t>
            </a:r>
            <a:endParaRPr lang="ja-JP" altLang="en-US" sz="2400" dirty="0">
              <a:solidFill>
                <a:schemeClr val="tx1"/>
              </a:solidFill>
            </a:endParaRPr>
          </a:p>
        </p:txBody>
      </p:sp>
      <p:sp>
        <p:nvSpPr>
          <p:cNvPr id="11" name="タイトル 1"/>
          <p:cNvSpPr txBox="1">
            <a:spLocks/>
          </p:cNvSpPr>
          <p:nvPr/>
        </p:nvSpPr>
        <p:spPr>
          <a:xfrm>
            <a:off x="1099713" y="5187849"/>
            <a:ext cx="7710177" cy="1659539"/>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・ボールその他の運動用具や設備などを修整し、</a:t>
            </a:r>
            <a:endParaRPr lang="en-US" altLang="ja-JP" sz="2400" dirty="0" smtClean="0">
              <a:solidFill>
                <a:schemeClr val="tx1"/>
              </a:solidFill>
            </a:endParaRPr>
          </a:p>
          <a:p>
            <a:r>
              <a:rPr lang="ja-JP" altLang="en-US" sz="2400" dirty="0" smtClean="0">
                <a:solidFill>
                  <a:schemeClr val="tx1"/>
                </a:solidFill>
              </a:rPr>
              <a:t>　</a:t>
            </a:r>
            <a:r>
              <a:rPr lang="ja-JP" altLang="en-US" sz="2800" dirty="0" smtClean="0">
                <a:solidFill>
                  <a:srgbClr val="FF0000"/>
                </a:solidFill>
              </a:rPr>
              <a:t>児童が取り組みやすいように工夫したゲーム</a:t>
            </a:r>
            <a:r>
              <a:rPr lang="en-US" altLang="ja-JP" sz="2800" dirty="0" smtClean="0">
                <a:solidFill>
                  <a:srgbClr val="FF0000"/>
                </a:solidFill>
              </a:rPr>
              <a:t/>
            </a:r>
            <a:br>
              <a:rPr lang="en-US" altLang="ja-JP" sz="2800" dirty="0" smtClean="0">
                <a:solidFill>
                  <a:srgbClr val="FF0000"/>
                </a:solidFill>
              </a:rPr>
            </a:br>
            <a:endParaRPr lang="ja-JP" altLang="en-US" sz="2400" dirty="0">
              <a:solidFill>
                <a:srgbClr val="FF0000"/>
              </a:solidFill>
            </a:endParaRPr>
          </a:p>
        </p:txBody>
      </p:sp>
      <p:pic>
        <p:nvPicPr>
          <p:cNvPr id="12" name="図 11"/>
          <p:cNvPicPr>
            <a:picLocks noChangeAspect="1"/>
          </p:cNvPicPr>
          <p:nvPr/>
        </p:nvPicPr>
        <p:blipFill>
          <a:blip r:embed="rId2"/>
          <a:stretch>
            <a:fillRect/>
          </a:stretch>
        </p:blipFill>
        <p:spPr>
          <a:xfrm>
            <a:off x="9803423" y="5070158"/>
            <a:ext cx="2237426" cy="1676545"/>
          </a:xfrm>
          <a:prstGeom prst="rect">
            <a:avLst/>
          </a:prstGeom>
        </p:spPr>
      </p:pic>
    </p:spTree>
    <p:extLst>
      <p:ext uri="{BB962C8B-B14F-4D97-AF65-F5344CB8AC3E}">
        <p14:creationId xmlns:p14="http://schemas.microsoft.com/office/powerpoint/2010/main" val="27284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animBg="1"/>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9712" y="2896272"/>
            <a:ext cx="8703709" cy="1242202"/>
          </a:xfrm>
        </p:spPr>
        <p:txBody>
          <a:bodyPr>
            <a:noAutofit/>
          </a:bodyPr>
          <a:lstStyle/>
          <a:p>
            <a:r>
              <a:rPr kumimoji="1" lang="ja-JP" altLang="en-US" sz="2400" dirty="0" smtClean="0">
                <a:solidFill>
                  <a:srgbClr val="FF0000"/>
                </a:solidFill>
              </a:rPr>
              <a:t>・プレイヤーの人数　男女混合</a:t>
            </a:r>
            <a:r>
              <a:rPr kumimoji="1" lang="ja-JP" altLang="en-US" sz="2400" dirty="0" smtClean="0">
                <a:solidFill>
                  <a:schemeClr val="tx1"/>
                </a:solidFill>
              </a:rPr>
              <a:t>　</a:t>
            </a:r>
            <a:r>
              <a:rPr kumimoji="1" lang="en-US" altLang="ja-JP" sz="2400" dirty="0" smtClean="0">
                <a:solidFill>
                  <a:schemeClr val="tx1"/>
                </a:solidFill>
              </a:rPr>
              <a:t/>
            </a:r>
            <a:br>
              <a:rPr kumimoji="1" lang="en-US" altLang="ja-JP" sz="2400" dirty="0" smtClean="0">
                <a:solidFill>
                  <a:schemeClr val="tx1"/>
                </a:solidFill>
              </a:rPr>
            </a:br>
            <a:r>
              <a:rPr kumimoji="1" lang="ja-JP" altLang="en-US" sz="2400" dirty="0" smtClean="0">
                <a:solidFill>
                  <a:schemeClr val="tx1"/>
                </a:solidFill>
              </a:rPr>
              <a:t>　攻撃側のプレイヤーの人数・・・３人</a:t>
            </a:r>
            <a:r>
              <a:rPr kumimoji="1" lang="en-US" altLang="ja-JP" sz="2400" dirty="0" smtClean="0">
                <a:solidFill>
                  <a:schemeClr val="tx1"/>
                </a:solidFill>
              </a:rPr>
              <a:t/>
            </a:r>
            <a:br>
              <a:rPr kumimoji="1" lang="en-US" altLang="ja-JP" sz="2400" dirty="0" smtClean="0">
                <a:solidFill>
                  <a:schemeClr val="tx1"/>
                </a:solidFill>
              </a:rPr>
            </a:br>
            <a:r>
              <a:rPr kumimoji="1" lang="ja-JP" altLang="en-US" sz="2400" dirty="0" smtClean="0">
                <a:solidFill>
                  <a:schemeClr val="tx1"/>
                </a:solidFill>
              </a:rPr>
              <a:t>　守備側のプレイヤーの人数・・・２人　</a:t>
            </a:r>
            <a:r>
              <a:rPr kumimoji="1" lang="en-US" altLang="ja-JP" sz="2400" dirty="0" smtClean="0">
                <a:solidFill>
                  <a:schemeClr val="tx1"/>
                </a:solidFill>
              </a:rPr>
              <a:t/>
            </a:r>
            <a:br>
              <a:rPr kumimoji="1" lang="en-US" altLang="ja-JP" sz="2400" dirty="0" smtClean="0">
                <a:solidFill>
                  <a:schemeClr val="tx1"/>
                </a:solidFill>
              </a:rPr>
            </a:br>
            <a:endParaRPr kumimoji="1" lang="ja-JP" altLang="en-US" sz="2400" dirty="0">
              <a:solidFill>
                <a:schemeClr val="tx1"/>
              </a:solidFill>
            </a:endParaRPr>
          </a:p>
        </p:txBody>
      </p:sp>
      <p:sp>
        <p:nvSpPr>
          <p:cNvPr id="3" name="下矢印 2"/>
          <p:cNvSpPr/>
          <p:nvPr/>
        </p:nvSpPr>
        <p:spPr>
          <a:xfrm>
            <a:off x="4406480" y="1794600"/>
            <a:ext cx="1591407" cy="462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txBox="1">
            <a:spLocks/>
          </p:cNvSpPr>
          <p:nvPr/>
        </p:nvSpPr>
        <p:spPr>
          <a:xfrm>
            <a:off x="2942904" y="322911"/>
            <a:ext cx="5432169" cy="1511275"/>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dirty="0" smtClean="0">
                <a:solidFill>
                  <a:schemeClr val="tx1"/>
                </a:solidFill>
              </a:rPr>
              <a:t/>
            </a:r>
            <a:br>
              <a:rPr lang="en-US" altLang="ja-JP" dirty="0" smtClean="0">
                <a:solidFill>
                  <a:schemeClr val="tx1"/>
                </a:solidFill>
              </a:rPr>
            </a:br>
            <a:r>
              <a:rPr lang="ja-JP" altLang="en-US" sz="2500" dirty="0" smtClean="0">
                <a:solidFill>
                  <a:schemeClr val="tx1"/>
                </a:solidFill>
              </a:rPr>
              <a:t>人数は同数。</a:t>
            </a:r>
            <a:r>
              <a:rPr lang="en-US" altLang="ja-JP" sz="2500" dirty="0" smtClean="0">
                <a:solidFill>
                  <a:schemeClr val="tx1"/>
                </a:solidFill>
              </a:rPr>
              <a:t>11</a:t>
            </a:r>
            <a:r>
              <a:rPr lang="ja-JP" altLang="en-US" sz="2500" dirty="0" smtClean="0">
                <a:solidFill>
                  <a:schemeClr val="tx1"/>
                </a:solidFill>
              </a:rPr>
              <a:t>対</a:t>
            </a:r>
            <a:r>
              <a:rPr lang="en-US" altLang="ja-JP" sz="2500" dirty="0" smtClean="0">
                <a:solidFill>
                  <a:schemeClr val="tx1"/>
                </a:solidFill>
              </a:rPr>
              <a:t>11</a:t>
            </a:r>
            <a:r>
              <a:rPr lang="ja-JP" altLang="en-US" sz="2500" dirty="0" smtClean="0">
                <a:solidFill>
                  <a:schemeClr val="tx1"/>
                </a:solidFill>
              </a:rPr>
              <a:t>　</a:t>
            </a:r>
            <a:r>
              <a:rPr lang="en-US" altLang="ja-JP" sz="2500" dirty="0" smtClean="0">
                <a:solidFill>
                  <a:schemeClr val="tx1"/>
                </a:solidFill>
              </a:rPr>
              <a:t>5</a:t>
            </a:r>
            <a:r>
              <a:rPr lang="ja-JP" altLang="en-US" sz="2500" dirty="0" smtClean="0">
                <a:solidFill>
                  <a:schemeClr val="tx1"/>
                </a:solidFill>
              </a:rPr>
              <a:t>対</a:t>
            </a:r>
            <a:r>
              <a:rPr lang="en-US" altLang="ja-JP" sz="2500" dirty="0" smtClean="0">
                <a:solidFill>
                  <a:schemeClr val="tx1"/>
                </a:solidFill>
              </a:rPr>
              <a:t>5</a:t>
            </a:r>
            <a:r>
              <a:rPr lang="ja-JP" altLang="en-US" sz="2500" dirty="0" smtClean="0">
                <a:solidFill>
                  <a:schemeClr val="tx1"/>
                </a:solidFill>
              </a:rPr>
              <a:t>　など</a:t>
            </a:r>
            <a:endParaRPr lang="en-US" altLang="ja-JP" sz="2500" dirty="0" smtClean="0">
              <a:solidFill>
                <a:schemeClr val="tx1"/>
              </a:solidFill>
            </a:endParaRPr>
          </a:p>
          <a:p>
            <a:r>
              <a:rPr lang="ja-JP" altLang="en-US" sz="2500" dirty="0" smtClean="0">
                <a:solidFill>
                  <a:schemeClr val="tx1"/>
                </a:solidFill>
              </a:rPr>
              <a:t>サッカーゴールを使う。</a:t>
            </a:r>
            <a:endParaRPr lang="en-US" altLang="ja-JP" sz="2500" dirty="0" smtClean="0">
              <a:solidFill>
                <a:schemeClr val="tx1"/>
              </a:solidFill>
            </a:endParaRPr>
          </a:p>
          <a:p>
            <a:r>
              <a:rPr lang="ja-JP" altLang="en-US" sz="2500" dirty="0" smtClean="0">
                <a:solidFill>
                  <a:schemeClr val="tx1"/>
                </a:solidFill>
              </a:rPr>
              <a:t>男子は男子、女子は女子と分けて行う。</a:t>
            </a:r>
            <a:endParaRPr lang="en-US" altLang="ja-JP" sz="2500" dirty="0" smtClean="0">
              <a:solidFill>
                <a:schemeClr val="tx1"/>
              </a:solidFill>
            </a:endParaRPr>
          </a:p>
        </p:txBody>
      </p:sp>
      <p:sp>
        <p:nvSpPr>
          <p:cNvPr id="5" name="正方形/長方形 4"/>
          <p:cNvSpPr/>
          <p:nvPr/>
        </p:nvSpPr>
        <p:spPr>
          <a:xfrm>
            <a:off x="1099712" y="2267197"/>
            <a:ext cx="6835479" cy="5714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382885" y="214587"/>
            <a:ext cx="2581332" cy="43961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577613" y="248183"/>
            <a:ext cx="2031325" cy="461665"/>
          </a:xfrm>
          <a:prstGeom prst="rect">
            <a:avLst/>
          </a:prstGeom>
        </p:spPr>
        <p:txBody>
          <a:bodyPr wrap="none">
            <a:spAutoFit/>
          </a:bodyPr>
          <a:lstStyle/>
          <a:p>
            <a:r>
              <a:rPr lang="ja-JP" altLang="en-US" sz="2400" dirty="0" smtClean="0"/>
              <a:t>サッカー競技</a:t>
            </a:r>
            <a:endParaRPr lang="ja-JP" altLang="en-US" sz="2400" dirty="0"/>
          </a:p>
        </p:txBody>
      </p:sp>
      <p:sp>
        <p:nvSpPr>
          <p:cNvPr id="8" name="正方形/長方形 7"/>
          <p:cNvSpPr/>
          <p:nvPr/>
        </p:nvSpPr>
        <p:spPr>
          <a:xfrm>
            <a:off x="1099712" y="2384206"/>
            <a:ext cx="7188752" cy="461665"/>
          </a:xfrm>
          <a:prstGeom prst="rect">
            <a:avLst/>
          </a:prstGeom>
        </p:spPr>
        <p:txBody>
          <a:bodyPr wrap="square">
            <a:spAutoFit/>
          </a:bodyPr>
          <a:lstStyle/>
          <a:p>
            <a:r>
              <a:rPr lang="ja-JP" altLang="en-US" sz="2400" dirty="0"/>
              <a:t>簡易化</a:t>
            </a:r>
            <a:r>
              <a:rPr lang="ja-JP" altLang="en-US" sz="2400" dirty="0" smtClean="0"/>
              <a:t>されたサッカーゲーム（授業プログラム）</a:t>
            </a:r>
            <a:endParaRPr lang="ja-JP" altLang="en-US" sz="2400" dirty="0"/>
          </a:p>
        </p:txBody>
      </p:sp>
      <p:sp>
        <p:nvSpPr>
          <p:cNvPr id="9" name="タイトル 1"/>
          <p:cNvSpPr txBox="1">
            <a:spLocks/>
          </p:cNvSpPr>
          <p:nvPr/>
        </p:nvSpPr>
        <p:spPr>
          <a:xfrm>
            <a:off x="1099712" y="4000644"/>
            <a:ext cx="8865170" cy="1159873"/>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solidFill>
                  <a:srgbClr val="FF0000"/>
                </a:solidFill>
              </a:rPr>
              <a:t>・コートの広さ　　縦２４ｍ程度　横１５ｍ程度</a:t>
            </a:r>
            <a:endParaRPr lang="en-US" altLang="ja-JP" sz="2400" dirty="0" smtClean="0">
              <a:solidFill>
                <a:srgbClr val="FF0000"/>
              </a:solidFill>
            </a:endParaRPr>
          </a:p>
          <a:p>
            <a:r>
              <a:rPr lang="ja-JP" altLang="en-US" sz="2400" dirty="0" smtClean="0">
                <a:solidFill>
                  <a:schemeClr val="tx1"/>
                </a:solidFill>
              </a:rPr>
              <a:t>　狭すぎる・・・・・守備有利</a:t>
            </a:r>
            <a:endParaRPr lang="en-US" altLang="ja-JP" sz="2400" dirty="0" smtClean="0">
              <a:solidFill>
                <a:schemeClr val="tx1"/>
              </a:solidFill>
            </a:endParaRPr>
          </a:p>
          <a:p>
            <a:r>
              <a:rPr lang="ja-JP" altLang="en-US" sz="2400" dirty="0" smtClean="0">
                <a:solidFill>
                  <a:schemeClr val="tx1"/>
                </a:solidFill>
              </a:rPr>
              <a:t>　広すぎる・・・・・攻撃有利</a:t>
            </a:r>
            <a:endParaRPr lang="ja-JP" altLang="en-US" sz="2400" dirty="0">
              <a:solidFill>
                <a:schemeClr val="tx1"/>
              </a:solidFill>
            </a:endParaRPr>
          </a:p>
        </p:txBody>
      </p:sp>
      <p:sp>
        <p:nvSpPr>
          <p:cNvPr id="10" name="タイトル 1"/>
          <p:cNvSpPr txBox="1">
            <a:spLocks/>
          </p:cNvSpPr>
          <p:nvPr/>
        </p:nvSpPr>
        <p:spPr>
          <a:xfrm>
            <a:off x="1099711" y="5091624"/>
            <a:ext cx="7710177" cy="85817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solidFill>
                  <a:srgbClr val="FF0000"/>
                </a:solidFill>
              </a:rPr>
              <a:t>・プレイ上の制限</a:t>
            </a:r>
            <a:endParaRPr lang="en-US" altLang="ja-JP" sz="2400" dirty="0" smtClean="0">
              <a:solidFill>
                <a:srgbClr val="FF0000"/>
              </a:solidFill>
            </a:endParaRPr>
          </a:p>
          <a:p>
            <a:r>
              <a:rPr lang="ja-JP" altLang="en-US" sz="2400" dirty="0" smtClean="0">
                <a:solidFill>
                  <a:schemeClr val="tx1"/>
                </a:solidFill>
              </a:rPr>
              <a:t>　守備のプレイ空間の制限</a:t>
            </a:r>
            <a:endParaRPr lang="ja-JP" altLang="en-US" sz="2400" dirty="0">
              <a:solidFill>
                <a:schemeClr val="tx1"/>
              </a:solidFill>
            </a:endParaRPr>
          </a:p>
        </p:txBody>
      </p:sp>
      <p:sp>
        <p:nvSpPr>
          <p:cNvPr id="11" name="タイトル 1"/>
          <p:cNvSpPr txBox="1">
            <a:spLocks/>
          </p:cNvSpPr>
          <p:nvPr/>
        </p:nvSpPr>
        <p:spPr>
          <a:xfrm>
            <a:off x="1113189" y="5864498"/>
            <a:ext cx="7710177" cy="773998"/>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solidFill>
                  <a:srgbClr val="FF0000"/>
                </a:solidFill>
              </a:rPr>
              <a:t>・ボール</a:t>
            </a:r>
            <a:r>
              <a:rPr lang="ja-JP" altLang="en-US" sz="2400" dirty="0" smtClean="0">
                <a:solidFill>
                  <a:schemeClr val="tx1"/>
                </a:solidFill>
              </a:rPr>
              <a:t>・・・空気圧の調整</a:t>
            </a:r>
            <a:endParaRPr lang="en-US" altLang="ja-JP" sz="2400" dirty="0" smtClean="0">
              <a:solidFill>
                <a:schemeClr val="tx1"/>
              </a:solidFill>
            </a:endParaRPr>
          </a:p>
          <a:p>
            <a:r>
              <a:rPr lang="ja-JP" altLang="en-US" sz="2400" dirty="0" smtClean="0">
                <a:solidFill>
                  <a:schemeClr val="tx1"/>
                </a:solidFill>
              </a:rPr>
              <a:t>・サッカーゴールを</a:t>
            </a:r>
            <a:r>
              <a:rPr lang="ja-JP" altLang="en-US" sz="2400" dirty="0" smtClean="0">
                <a:solidFill>
                  <a:srgbClr val="FF0000"/>
                </a:solidFill>
              </a:rPr>
              <a:t>コーンの台形</a:t>
            </a:r>
            <a:r>
              <a:rPr lang="ja-JP" altLang="en-US" sz="2400" dirty="0" smtClean="0">
                <a:solidFill>
                  <a:schemeClr val="tx1"/>
                </a:solidFill>
              </a:rPr>
              <a:t>にする。</a:t>
            </a:r>
            <a:r>
              <a:rPr lang="en-US" altLang="ja-JP" sz="2800" dirty="0" smtClean="0">
                <a:solidFill>
                  <a:srgbClr val="FF0000"/>
                </a:solidFill>
              </a:rPr>
              <a:t/>
            </a:r>
            <a:br>
              <a:rPr lang="en-US" altLang="ja-JP" sz="2800" dirty="0" smtClean="0">
                <a:solidFill>
                  <a:srgbClr val="FF0000"/>
                </a:solidFill>
              </a:rPr>
            </a:br>
            <a:endParaRPr lang="ja-JP" altLang="en-US" sz="2400" dirty="0">
              <a:solidFill>
                <a:srgbClr val="FF0000"/>
              </a:solidFill>
            </a:endParaRPr>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8770" y="5099537"/>
            <a:ext cx="2239108" cy="1679331"/>
          </a:xfrm>
          <a:prstGeom prst="rect">
            <a:avLst/>
          </a:prstGeom>
        </p:spPr>
      </p:pic>
    </p:spTree>
    <p:extLst>
      <p:ext uri="{BB962C8B-B14F-4D97-AF65-F5344CB8AC3E}">
        <p14:creationId xmlns:p14="http://schemas.microsoft.com/office/powerpoint/2010/main" val="247026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animBg="1"/>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77334" y="609600"/>
            <a:ext cx="3759584" cy="658091"/>
          </a:xfrm>
        </p:spPr>
        <p:txBody>
          <a:bodyPr/>
          <a:lstStyle/>
          <a:p>
            <a:r>
              <a:rPr kumimoji="1" lang="ja-JP" altLang="en-US" dirty="0" smtClean="0">
                <a:solidFill>
                  <a:srgbClr val="FF0000"/>
                </a:solidFill>
              </a:rPr>
              <a:t>サッカーゴール</a:t>
            </a:r>
            <a:endParaRPr kumimoji="1" lang="ja-JP" altLang="en-US" dirty="0">
              <a:solidFill>
                <a:srgbClr val="FF0000"/>
              </a:solidFill>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5970" y="1358278"/>
            <a:ext cx="4835769" cy="3483952"/>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608" y="1380892"/>
            <a:ext cx="4642339" cy="3422406"/>
          </a:xfrm>
          <a:prstGeom prst="rect">
            <a:avLst/>
          </a:prstGeom>
        </p:spPr>
      </p:pic>
      <p:sp>
        <p:nvSpPr>
          <p:cNvPr id="7" name="タイトル 5"/>
          <p:cNvSpPr txBox="1">
            <a:spLocks/>
          </p:cNvSpPr>
          <p:nvPr/>
        </p:nvSpPr>
        <p:spPr>
          <a:xfrm>
            <a:off x="344527" y="4974114"/>
            <a:ext cx="5599072" cy="196195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chemeClr val="tx1"/>
                </a:solidFill>
              </a:rPr>
              <a:t>利点：</a:t>
            </a:r>
            <a:endParaRPr lang="en-US" altLang="ja-JP" dirty="0" smtClean="0">
              <a:solidFill>
                <a:schemeClr val="tx1"/>
              </a:solidFill>
            </a:endParaRPr>
          </a:p>
          <a:p>
            <a:r>
              <a:rPr lang="ja-JP" altLang="en-US" dirty="0" smtClean="0">
                <a:solidFill>
                  <a:schemeClr val="tx1"/>
                </a:solidFill>
              </a:rPr>
              <a:t>バーがありシュートが入ったのかがわかる。</a:t>
            </a:r>
            <a:endParaRPr lang="en-US" altLang="ja-JP" dirty="0" smtClean="0">
              <a:solidFill>
                <a:schemeClr val="tx1"/>
              </a:solidFill>
            </a:endParaRPr>
          </a:p>
          <a:p>
            <a:r>
              <a:rPr lang="ja-JP" altLang="en-US" dirty="0" smtClean="0">
                <a:solidFill>
                  <a:schemeClr val="tx1"/>
                </a:solidFill>
              </a:rPr>
              <a:t>欠点：</a:t>
            </a:r>
            <a:endParaRPr lang="en-US" altLang="ja-JP" dirty="0" smtClean="0">
              <a:solidFill>
                <a:schemeClr val="tx1"/>
              </a:solidFill>
            </a:endParaRPr>
          </a:p>
          <a:p>
            <a:r>
              <a:rPr lang="ja-JP" altLang="en-US" dirty="0" smtClean="0">
                <a:solidFill>
                  <a:schemeClr val="tx1"/>
                </a:solidFill>
              </a:rPr>
              <a:t>せますぎてシュートが決まらない。</a:t>
            </a:r>
            <a:endParaRPr lang="en-US" altLang="ja-JP" dirty="0" smtClean="0">
              <a:solidFill>
                <a:schemeClr val="tx1"/>
              </a:solidFill>
            </a:endParaRPr>
          </a:p>
          <a:p>
            <a:endParaRPr lang="en-US" altLang="ja-JP" dirty="0" smtClean="0">
              <a:solidFill>
                <a:schemeClr val="tx1"/>
              </a:solidFill>
            </a:endParaRPr>
          </a:p>
          <a:p>
            <a:endParaRPr lang="ja-JP" altLang="en-US" dirty="0">
              <a:solidFill>
                <a:schemeClr val="tx1"/>
              </a:solidFill>
            </a:endParaRPr>
          </a:p>
        </p:txBody>
      </p:sp>
      <p:sp>
        <p:nvSpPr>
          <p:cNvPr id="9" name="タイトル 5"/>
          <p:cNvSpPr txBox="1">
            <a:spLocks/>
          </p:cNvSpPr>
          <p:nvPr/>
        </p:nvSpPr>
        <p:spPr>
          <a:xfrm>
            <a:off x="1356948" y="4033570"/>
            <a:ext cx="3962399" cy="1013813"/>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rgbClr val="FFFF00"/>
                </a:solidFill>
                <a:effectLst>
                  <a:outerShdw blurRad="38100" dist="38100" dir="2700000" algn="tl">
                    <a:srgbClr val="000000">
                      <a:alpha val="43137"/>
                    </a:srgbClr>
                  </a:outerShdw>
                </a:effectLst>
              </a:rPr>
              <a:t>コーンバー（２ｍ）</a:t>
            </a:r>
            <a:endParaRPr lang="en-US" altLang="ja-JP" dirty="0" smtClean="0">
              <a:solidFill>
                <a:srgbClr val="FFFF00"/>
              </a:solidFill>
              <a:effectLst>
                <a:outerShdw blurRad="38100" dist="38100" dir="2700000" algn="tl">
                  <a:srgbClr val="000000">
                    <a:alpha val="43137"/>
                  </a:srgbClr>
                </a:outerShdw>
              </a:effectLst>
            </a:endParaRPr>
          </a:p>
          <a:p>
            <a:endParaRPr lang="en-US" altLang="ja-JP" dirty="0" smtClean="0">
              <a:solidFill>
                <a:schemeClr val="tx1"/>
              </a:solidFill>
            </a:endParaRPr>
          </a:p>
          <a:p>
            <a:endParaRPr lang="en-US" altLang="ja-JP" dirty="0" smtClean="0">
              <a:solidFill>
                <a:schemeClr val="tx1"/>
              </a:solidFill>
            </a:endParaRPr>
          </a:p>
          <a:p>
            <a:endParaRPr lang="ja-JP" altLang="en-US" dirty="0">
              <a:solidFill>
                <a:schemeClr val="tx1"/>
              </a:solidFill>
            </a:endParaRPr>
          </a:p>
        </p:txBody>
      </p:sp>
      <p:sp>
        <p:nvSpPr>
          <p:cNvPr id="10" name="タイトル 5"/>
          <p:cNvSpPr txBox="1">
            <a:spLocks/>
          </p:cNvSpPr>
          <p:nvPr/>
        </p:nvSpPr>
        <p:spPr>
          <a:xfrm>
            <a:off x="7356230" y="4183338"/>
            <a:ext cx="3716215" cy="567738"/>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rgbClr val="FFFF00"/>
                </a:solidFill>
                <a:effectLst>
                  <a:outerShdw blurRad="38100" dist="38100" dir="2700000" algn="tl">
                    <a:srgbClr val="000000">
                      <a:alpha val="43137"/>
                    </a:srgbClr>
                  </a:outerShdw>
                </a:effectLst>
              </a:rPr>
              <a:t>ゴムバー（３ｍ）</a:t>
            </a:r>
            <a:endParaRPr lang="en-US" altLang="ja-JP" dirty="0" smtClean="0">
              <a:solidFill>
                <a:srgbClr val="FFFF00"/>
              </a:solidFill>
              <a:effectLst>
                <a:outerShdw blurRad="38100" dist="38100" dir="2700000" algn="tl">
                  <a:srgbClr val="000000">
                    <a:alpha val="43137"/>
                  </a:srgbClr>
                </a:outerShdw>
              </a:effectLst>
            </a:endParaRPr>
          </a:p>
          <a:p>
            <a:endParaRPr lang="en-US" altLang="ja-JP" dirty="0" smtClean="0">
              <a:solidFill>
                <a:schemeClr val="tx1"/>
              </a:solidFill>
            </a:endParaRPr>
          </a:p>
          <a:p>
            <a:endParaRPr lang="en-US" altLang="ja-JP" dirty="0" smtClean="0">
              <a:solidFill>
                <a:schemeClr val="tx1"/>
              </a:solidFill>
            </a:endParaRPr>
          </a:p>
          <a:p>
            <a:endParaRPr lang="ja-JP" altLang="en-US" dirty="0">
              <a:solidFill>
                <a:schemeClr val="tx1"/>
              </a:solidFill>
            </a:endParaRPr>
          </a:p>
        </p:txBody>
      </p:sp>
      <p:sp>
        <p:nvSpPr>
          <p:cNvPr id="11" name="タイトル 5"/>
          <p:cNvSpPr txBox="1">
            <a:spLocks/>
          </p:cNvSpPr>
          <p:nvPr/>
        </p:nvSpPr>
        <p:spPr>
          <a:xfrm>
            <a:off x="6264681" y="5047383"/>
            <a:ext cx="5599072" cy="196195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chemeClr val="tx1"/>
                </a:solidFill>
              </a:rPr>
              <a:t>利点：</a:t>
            </a:r>
            <a:endParaRPr lang="en-US" altLang="ja-JP" dirty="0" smtClean="0">
              <a:solidFill>
                <a:schemeClr val="tx1"/>
              </a:solidFill>
            </a:endParaRPr>
          </a:p>
          <a:p>
            <a:r>
              <a:rPr lang="ja-JP" altLang="en-US" dirty="0" smtClean="0">
                <a:solidFill>
                  <a:schemeClr val="tx1"/>
                </a:solidFill>
              </a:rPr>
              <a:t>ほどよくシュートが入りやすい。</a:t>
            </a:r>
            <a:endParaRPr lang="en-US" altLang="ja-JP" dirty="0" smtClean="0">
              <a:solidFill>
                <a:schemeClr val="tx1"/>
              </a:solidFill>
            </a:endParaRPr>
          </a:p>
          <a:p>
            <a:r>
              <a:rPr lang="ja-JP" altLang="en-US" dirty="0" smtClean="0">
                <a:solidFill>
                  <a:schemeClr val="tx1"/>
                </a:solidFill>
              </a:rPr>
              <a:t>欠点：</a:t>
            </a:r>
            <a:endParaRPr lang="en-US" altLang="ja-JP" dirty="0" smtClean="0">
              <a:solidFill>
                <a:schemeClr val="tx1"/>
              </a:solidFill>
            </a:endParaRPr>
          </a:p>
          <a:p>
            <a:r>
              <a:rPr lang="ja-JP" altLang="en-US" dirty="0" smtClean="0">
                <a:solidFill>
                  <a:schemeClr val="tx1"/>
                </a:solidFill>
              </a:rPr>
              <a:t>高さがゴムで入ったか、入らなかったかセルフジャッジになる。</a:t>
            </a:r>
            <a:endParaRPr lang="en-US" altLang="ja-JP" dirty="0" smtClean="0">
              <a:solidFill>
                <a:schemeClr val="tx1"/>
              </a:solidFill>
            </a:endParaRPr>
          </a:p>
          <a:p>
            <a:endParaRPr lang="en-US" altLang="ja-JP" dirty="0" smtClean="0">
              <a:solidFill>
                <a:schemeClr val="tx1"/>
              </a:solidFill>
            </a:endParaRPr>
          </a:p>
          <a:p>
            <a:endParaRPr lang="ja-JP" altLang="en-US" dirty="0">
              <a:solidFill>
                <a:schemeClr val="tx1"/>
              </a:solidFill>
            </a:endParaRPr>
          </a:p>
        </p:txBody>
      </p:sp>
      <p:sp>
        <p:nvSpPr>
          <p:cNvPr id="5" name="右矢印 4"/>
          <p:cNvSpPr/>
          <p:nvPr/>
        </p:nvSpPr>
        <p:spPr>
          <a:xfrm>
            <a:off x="5679835" y="2584939"/>
            <a:ext cx="597877" cy="1732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028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5842491" y="1995842"/>
            <a:ext cx="5307622" cy="905608"/>
          </a:xfrm>
        </p:spPr>
        <p:txBody>
          <a:bodyPr/>
          <a:lstStyle/>
          <a:p>
            <a:pPr algn="l"/>
            <a:r>
              <a:rPr kumimoji="1" lang="ja-JP" altLang="en-US" sz="4400" dirty="0" smtClean="0">
                <a:solidFill>
                  <a:schemeClr val="tx1"/>
                </a:solidFill>
              </a:rPr>
              <a:t>授業の</a:t>
            </a:r>
            <a:r>
              <a:rPr kumimoji="1" lang="ja-JP" altLang="en-US" sz="4400" dirty="0" smtClean="0">
                <a:solidFill>
                  <a:srgbClr val="FF0000"/>
                </a:solidFill>
              </a:rPr>
              <a:t>ルール</a:t>
            </a:r>
            <a:r>
              <a:rPr kumimoji="1" lang="ja-JP" altLang="en-US" sz="4400" dirty="0" smtClean="0">
                <a:solidFill>
                  <a:schemeClr val="tx1"/>
                </a:solidFill>
              </a:rPr>
              <a:t>を示す。</a:t>
            </a:r>
            <a:r>
              <a:rPr kumimoji="1" lang="ja-JP" altLang="en-US" sz="3600" dirty="0" smtClean="0">
                <a:solidFill>
                  <a:schemeClr val="tx1"/>
                </a:solidFill>
              </a:rPr>
              <a:t>授業の最初に示すことで、何かあったときに確認できるようにする。</a:t>
            </a:r>
            <a:endParaRPr kumimoji="1" lang="ja-JP" altLang="en-US" sz="3600" dirty="0">
              <a:solidFill>
                <a:schemeClr val="tx1"/>
              </a:solidFill>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29710" y="619858"/>
            <a:ext cx="6629398" cy="5389685"/>
          </a:xfrm>
          <a:prstGeom prst="rect">
            <a:avLst/>
          </a:prstGeom>
        </p:spPr>
      </p:pic>
      <p:sp>
        <p:nvSpPr>
          <p:cNvPr id="3" name="正方形/長方形 2"/>
          <p:cNvSpPr/>
          <p:nvPr/>
        </p:nvSpPr>
        <p:spPr>
          <a:xfrm>
            <a:off x="562708" y="448408"/>
            <a:ext cx="4791807" cy="6770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トライプ矢印 4"/>
          <p:cNvSpPr/>
          <p:nvPr/>
        </p:nvSpPr>
        <p:spPr>
          <a:xfrm>
            <a:off x="5482005" y="597876"/>
            <a:ext cx="334108" cy="37806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62707" y="1573822"/>
            <a:ext cx="4791807" cy="677007"/>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3"/>
          <p:cNvSpPr txBox="1">
            <a:spLocks/>
          </p:cNvSpPr>
          <p:nvPr/>
        </p:nvSpPr>
        <p:spPr>
          <a:xfrm>
            <a:off x="4538297" y="6977117"/>
            <a:ext cx="6891702" cy="661020"/>
          </a:xfrm>
          <a:prstGeom prst="rect">
            <a:avLst/>
          </a:prstGeom>
        </p:spPr>
        <p:txBody>
          <a:bodyPr vert="horz" lIns="91440" tIns="45720" rIns="91440" bIns="45720" rtlCol="0" anchor="b">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en-US" altLang="ja-JP" sz="3200" dirty="0" smtClean="0">
              <a:solidFill>
                <a:schemeClr val="tx1"/>
              </a:solidFill>
            </a:endParaRPr>
          </a:p>
          <a:p>
            <a:endParaRPr lang="en-US" altLang="ja-JP" sz="3200" dirty="0">
              <a:solidFill>
                <a:schemeClr val="tx1"/>
              </a:solidFill>
            </a:endParaRPr>
          </a:p>
          <a:p>
            <a:endParaRPr lang="en-US" altLang="ja-JP" sz="3200" dirty="0" smtClean="0">
              <a:solidFill>
                <a:schemeClr val="tx1"/>
              </a:solidFill>
            </a:endParaRPr>
          </a:p>
          <a:p>
            <a:pPr algn="l"/>
            <a:r>
              <a:rPr lang="ja-JP" altLang="en-US" sz="3200" dirty="0" smtClean="0">
                <a:solidFill>
                  <a:schemeClr val="tx1"/>
                </a:solidFill>
              </a:rPr>
              <a:t>　　　 </a:t>
            </a:r>
            <a:r>
              <a:rPr lang="ja-JP" altLang="en-US" sz="3600" dirty="0" smtClean="0">
                <a:solidFill>
                  <a:srgbClr val="FF0000"/>
                </a:solidFill>
              </a:rPr>
              <a:t>一人一役</a:t>
            </a:r>
            <a:r>
              <a:rPr lang="ja-JP" altLang="en-US" sz="3600" dirty="0" smtClean="0">
                <a:solidFill>
                  <a:schemeClr val="tx1"/>
                </a:solidFill>
              </a:rPr>
              <a:t>。　</a:t>
            </a:r>
            <a:endParaRPr lang="en-US" altLang="ja-JP" sz="3600" dirty="0" smtClean="0">
              <a:solidFill>
                <a:schemeClr val="tx1"/>
              </a:solidFill>
            </a:endParaRPr>
          </a:p>
          <a:p>
            <a:pPr algn="l"/>
            <a:r>
              <a:rPr lang="ja-JP" altLang="en-US" sz="3600" dirty="0" smtClean="0">
                <a:solidFill>
                  <a:schemeClr val="tx1"/>
                </a:solidFill>
              </a:rPr>
              <a:t>　　　チームの一員として</a:t>
            </a:r>
            <a:endParaRPr lang="en-US" altLang="ja-JP" sz="3600" dirty="0" smtClean="0">
              <a:solidFill>
                <a:schemeClr val="tx1"/>
              </a:solidFill>
            </a:endParaRPr>
          </a:p>
          <a:p>
            <a:r>
              <a:rPr lang="ja-JP" altLang="en-US" sz="3600" dirty="0" smtClean="0">
                <a:solidFill>
                  <a:schemeClr val="tx1"/>
                </a:solidFill>
              </a:rPr>
              <a:t>  　 </a:t>
            </a:r>
            <a:r>
              <a:rPr lang="en-US" altLang="ja-JP" sz="3600" dirty="0">
                <a:solidFill>
                  <a:schemeClr val="tx1"/>
                </a:solidFill>
              </a:rPr>
              <a:t> </a:t>
            </a:r>
            <a:r>
              <a:rPr lang="en-US" altLang="ja-JP" sz="3600" dirty="0" smtClean="0">
                <a:solidFill>
                  <a:schemeClr val="tx1"/>
                </a:solidFill>
              </a:rPr>
              <a:t> </a:t>
            </a:r>
            <a:r>
              <a:rPr lang="ja-JP" altLang="en-US" sz="3600" dirty="0" smtClean="0">
                <a:solidFill>
                  <a:schemeClr val="tx1"/>
                </a:solidFill>
              </a:rPr>
              <a:t>の</a:t>
            </a:r>
            <a:r>
              <a:rPr lang="ja-JP" altLang="en-US" sz="3600" dirty="0" smtClean="0">
                <a:solidFill>
                  <a:srgbClr val="FF0000"/>
                </a:solidFill>
              </a:rPr>
              <a:t>自覚と責任</a:t>
            </a:r>
            <a:r>
              <a:rPr lang="ja-JP" altLang="en-US" sz="3600" dirty="0" smtClean="0">
                <a:solidFill>
                  <a:schemeClr val="tx1"/>
                </a:solidFill>
              </a:rPr>
              <a:t>。</a:t>
            </a:r>
            <a:endParaRPr lang="en-US" altLang="ja-JP" sz="3600" dirty="0">
              <a:solidFill>
                <a:schemeClr val="tx1"/>
              </a:solidFill>
            </a:endParaRPr>
          </a:p>
          <a:p>
            <a:pPr algn="l"/>
            <a:r>
              <a:rPr lang="ja-JP" altLang="en-US" sz="3600" dirty="0" smtClean="0">
                <a:solidFill>
                  <a:schemeClr val="tx1"/>
                </a:solidFill>
              </a:rPr>
              <a:t>　　　チームを親・子</a:t>
            </a:r>
            <a:endParaRPr lang="en-US" altLang="ja-JP" sz="3600" dirty="0" smtClean="0">
              <a:solidFill>
                <a:schemeClr val="tx1"/>
              </a:solidFill>
            </a:endParaRPr>
          </a:p>
          <a:p>
            <a:pPr algn="l"/>
            <a:r>
              <a:rPr lang="en-US" altLang="ja-JP" sz="3600" dirty="0">
                <a:solidFill>
                  <a:schemeClr val="tx1"/>
                </a:solidFill>
              </a:rPr>
              <a:t> </a:t>
            </a:r>
            <a:r>
              <a:rPr lang="en-US" altLang="ja-JP" sz="3600" dirty="0" smtClean="0">
                <a:solidFill>
                  <a:schemeClr val="tx1"/>
                </a:solidFill>
              </a:rPr>
              <a:t>                          </a:t>
            </a:r>
            <a:r>
              <a:rPr lang="ja-JP" altLang="en-US" sz="3600" dirty="0" smtClean="0">
                <a:solidFill>
                  <a:srgbClr val="FF0000"/>
                </a:solidFill>
              </a:rPr>
              <a:t>２つに分ける</a:t>
            </a:r>
            <a:r>
              <a:rPr lang="ja-JP" altLang="en-US" sz="3600" dirty="0" smtClean="0">
                <a:solidFill>
                  <a:schemeClr val="tx1"/>
                </a:solidFill>
              </a:rPr>
              <a:t>。</a:t>
            </a:r>
            <a:endParaRPr lang="en-US" altLang="ja-JP" sz="3600" dirty="0" smtClean="0">
              <a:solidFill>
                <a:schemeClr val="tx1"/>
              </a:solidFill>
            </a:endParaRPr>
          </a:p>
          <a:p>
            <a:endParaRPr lang="en-US" altLang="ja-JP" sz="4400" dirty="0" smtClean="0">
              <a:solidFill>
                <a:schemeClr val="tx1"/>
              </a:solidFill>
            </a:endParaRPr>
          </a:p>
          <a:p>
            <a:endParaRPr lang="ja-JP" altLang="en-US" sz="4400" dirty="0">
              <a:solidFill>
                <a:schemeClr val="tx1"/>
              </a:solidFill>
            </a:endParaRPr>
          </a:p>
        </p:txBody>
      </p:sp>
      <p:sp>
        <p:nvSpPr>
          <p:cNvPr id="12" name="屈折矢印 11"/>
          <p:cNvSpPr/>
          <p:nvPr/>
        </p:nvSpPr>
        <p:spPr>
          <a:xfrm rot="5400000">
            <a:off x="4217926" y="2987360"/>
            <a:ext cx="2163278" cy="108585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855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7" grpId="0" animBg="1"/>
      <p:bldP spid="9"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endParaRPr kumimoji="1" lang="ja-JP" altLang="en-US"/>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142" y="190500"/>
            <a:ext cx="9944100" cy="6667500"/>
          </a:xfrm>
          <a:prstGeom prst="rect">
            <a:avLst/>
          </a:prstGeom>
        </p:spPr>
      </p:pic>
      <p:sp>
        <p:nvSpPr>
          <p:cNvPr id="2" name="楕円 1"/>
          <p:cNvSpPr/>
          <p:nvPr/>
        </p:nvSpPr>
        <p:spPr>
          <a:xfrm>
            <a:off x="2294793" y="2549769"/>
            <a:ext cx="8818685" cy="11166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5"/>
          <p:cNvSpPr txBox="1">
            <a:spLocks/>
          </p:cNvSpPr>
          <p:nvPr/>
        </p:nvSpPr>
        <p:spPr>
          <a:xfrm>
            <a:off x="3567560" y="3811627"/>
            <a:ext cx="6273149" cy="1203835"/>
          </a:xfrm>
          <a:prstGeom prst="rect">
            <a:avLst/>
          </a:prstGeom>
          <a:solidFill>
            <a:srgbClr val="FFFF00"/>
          </a:solidFill>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chemeClr val="tx1"/>
                </a:solidFill>
              </a:rPr>
              <a:t>毎回の授業でドリルを記録しておくと上達が実感できる。</a:t>
            </a:r>
            <a:endParaRPr lang="en-US" altLang="ja-JP" dirty="0" smtClean="0">
              <a:solidFill>
                <a:schemeClr val="tx1"/>
              </a:solidFill>
            </a:endParaRPr>
          </a:p>
          <a:p>
            <a:endParaRPr lang="en-US" altLang="ja-JP" dirty="0" smtClean="0">
              <a:solidFill>
                <a:schemeClr val="tx1"/>
              </a:solidFill>
            </a:endParaRPr>
          </a:p>
          <a:p>
            <a:endParaRPr lang="ja-JP" altLang="en-US" dirty="0">
              <a:solidFill>
                <a:schemeClr val="tx1"/>
              </a:solidFill>
            </a:endParaRPr>
          </a:p>
        </p:txBody>
      </p:sp>
    </p:spTree>
    <p:extLst>
      <p:ext uri="{BB962C8B-B14F-4D97-AF65-F5344CB8AC3E}">
        <p14:creationId xmlns:p14="http://schemas.microsoft.com/office/powerpoint/2010/main" val="119504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396" y="1693053"/>
            <a:ext cx="4448908" cy="4158761"/>
          </a:xfrm>
          <a:prstGeom prst="rect">
            <a:avLst/>
          </a:prstGeom>
        </p:spPr>
      </p:pic>
      <p:sp>
        <p:nvSpPr>
          <p:cNvPr id="15" name="楕円 14"/>
          <p:cNvSpPr/>
          <p:nvPr/>
        </p:nvSpPr>
        <p:spPr>
          <a:xfrm>
            <a:off x="2553283" y="2180894"/>
            <a:ext cx="1127760" cy="5105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2262808" y="2182576"/>
            <a:ext cx="1760220" cy="6934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上下矢印 16"/>
          <p:cNvSpPr/>
          <p:nvPr/>
        </p:nvSpPr>
        <p:spPr>
          <a:xfrm>
            <a:off x="1545002" y="3167476"/>
            <a:ext cx="293774" cy="1071154"/>
          </a:xfrm>
          <a:prstGeom prst="up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８ｍ</a:t>
            </a:r>
            <a:endParaRPr kumimoji="1" lang="ja-JP" altLang="en-US" dirty="0">
              <a:solidFill>
                <a:schemeClr val="tx1"/>
              </a:solidFill>
            </a:endParaRPr>
          </a:p>
        </p:txBody>
      </p:sp>
      <p:sp>
        <p:nvSpPr>
          <p:cNvPr id="18" name="上下矢印 17"/>
          <p:cNvSpPr/>
          <p:nvPr/>
        </p:nvSpPr>
        <p:spPr>
          <a:xfrm>
            <a:off x="1545002" y="2123343"/>
            <a:ext cx="293774" cy="1070067"/>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８ｍ</a:t>
            </a:r>
            <a:endParaRPr kumimoji="1" lang="ja-JP" altLang="en-US" dirty="0">
              <a:solidFill>
                <a:schemeClr val="tx1"/>
              </a:solidFill>
            </a:endParaRPr>
          </a:p>
        </p:txBody>
      </p:sp>
      <p:sp>
        <p:nvSpPr>
          <p:cNvPr id="21" name="上下矢印 20"/>
          <p:cNvSpPr/>
          <p:nvPr/>
        </p:nvSpPr>
        <p:spPr>
          <a:xfrm>
            <a:off x="1545921" y="4204436"/>
            <a:ext cx="293774" cy="1101636"/>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８ｍ</a:t>
            </a:r>
            <a:endParaRPr kumimoji="1" lang="ja-JP" altLang="en-US" dirty="0">
              <a:solidFill>
                <a:schemeClr val="tx1"/>
              </a:solidFill>
            </a:endParaRPr>
          </a:p>
        </p:txBody>
      </p:sp>
      <p:sp>
        <p:nvSpPr>
          <p:cNvPr id="22" name="左右矢印 21"/>
          <p:cNvSpPr/>
          <p:nvPr/>
        </p:nvSpPr>
        <p:spPr>
          <a:xfrm>
            <a:off x="1781668" y="5413753"/>
            <a:ext cx="2812869" cy="7279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１５ｍ程度</a:t>
            </a:r>
            <a:endParaRPr kumimoji="1" lang="ja-JP" altLang="en-US" dirty="0">
              <a:solidFill>
                <a:schemeClr val="tx1"/>
              </a:solidFill>
            </a:endParaRPr>
          </a:p>
        </p:txBody>
      </p:sp>
      <p:sp>
        <p:nvSpPr>
          <p:cNvPr id="23" name="上下矢印 22"/>
          <p:cNvSpPr/>
          <p:nvPr/>
        </p:nvSpPr>
        <p:spPr>
          <a:xfrm>
            <a:off x="4184351" y="1979928"/>
            <a:ext cx="853548" cy="34462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24</a:t>
            </a:r>
          </a:p>
          <a:p>
            <a:pPr algn="ctr"/>
            <a:r>
              <a:rPr kumimoji="1" lang="ja-JP" altLang="en-US" dirty="0" smtClean="0">
                <a:solidFill>
                  <a:schemeClr val="tx1"/>
                </a:solidFill>
              </a:rPr>
              <a:t>ｍ</a:t>
            </a:r>
            <a:endParaRPr kumimoji="1" lang="ja-JP" altLang="en-US" dirty="0">
              <a:solidFill>
                <a:schemeClr val="tx1"/>
              </a:solidFill>
            </a:endParaRPr>
          </a:p>
        </p:txBody>
      </p:sp>
      <p:sp>
        <p:nvSpPr>
          <p:cNvPr id="4" name="タイトル 3"/>
          <p:cNvSpPr>
            <a:spLocks noGrp="1"/>
          </p:cNvSpPr>
          <p:nvPr>
            <p:ph type="ctrTitle"/>
          </p:nvPr>
        </p:nvSpPr>
        <p:spPr>
          <a:xfrm>
            <a:off x="14446" y="2632189"/>
            <a:ext cx="1341120" cy="663981"/>
          </a:xfrm>
        </p:spPr>
        <p:txBody>
          <a:bodyPr/>
          <a:lstStyle/>
          <a:p>
            <a:r>
              <a:rPr kumimoji="1" lang="ja-JP" altLang="en-US" sz="2000" b="1" dirty="0" smtClean="0">
                <a:solidFill>
                  <a:schemeClr val="tx1"/>
                </a:solidFill>
              </a:rPr>
              <a:t>シュート</a:t>
            </a:r>
            <a:r>
              <a:rPr kumimoji="1" lang="en-US" altLang="ja-JP" sz="2000" b="1" dirty="0" smtClean="0">
                <a:solidFill>
                  <a:schemeClr val="tx1"/>
                </a:solidFill>
              </a:rPr>
              <a:t/>
            </a:r>
            <a:br>
              <a:rPr kumimoji="1" lang="en-US" altLang="ja-JP" sz="2000" b="1" dirty="0" smtClean="0">
                <a:solidFill>
                  <a:schemeClr val="tx1"/>
                </a:solidFill>
              </a:rPr>
            </a:br>
            <a:r>
              <a:rPr kumimoji="1" lang="ja-JP" altLang="en-US" sz="2000" b="1" dirty="0" smtClean="0">
                <a:solidFill>
                  <a:schemeClr val="tx1"/>
                </a:solidFill>
              </a:rPr>
              <a:t>エリア</a:t>
            </a:r>
            <a:endParaRPr kumimoji="1" lang="ja-JP" altLang="en-US" sz="2000" b="1" dirty="0">
              <a:solidFill>
                <a:schemeClr val="tx1"/>
              </a:solidFill>
            </a:endParaRPr>
          </a:p>
        </p:txBody>
      </p:sp>
      <p:sp>
        <p:nvSpPr>
          <p:cNvPr id="24" name="タイトル 3"/>
          <p:cNvSpPr txBox="1">
            <a:spLocks/>
          </p:cNvSpPr>
          <p:nvPr/>
        </p:nvSpPr>
        <p:spPr>
          <a:xfrm>
            <a:off x="-184461" y="4345093"/>
            <a:ext cx="1341120" cy="663981"/>
          </a:xfrm>
          <a:prstGeom prst="rect">
            <a:avLst/>
          </a:prstGeom>
        </p:spPr>
        <p:txBody>
          <a:bodyPr vert="horz" lIns="91440" tIns="45720" rIns="91440" bIns="45720" rtlCol="0" anchor="b">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b="1" dirty="0" smtClean="0">
                <a:solidFill>
                  <a:schemeClr val="tx1"/>
                </a:solidFill>
              </a:rPr>
              <a:t>パス</a:t>
            </a:r>
            <a:r>
              <a:rPr lang="en-US" altLang="ja-JP" sz="2000" b="1" dirty="0" smtClean="0">
                <a:solidFill>
                  <a:schemeClr val="tx1"/>
                </a:solidFill>
              </a:rPr>
              <a:t/>
            </a:r>
            <a:br>
              <a:rPr lang="en-US" altLang="ja-JP" sz="2000" b="1" dirty="0" smtClean="0">
                <a:solidFill>
                  <a:schemeClr val="tx1"/>
                </a:solidFill>
              </a:rPr>
            </a:br>
            <a:r>
              <a:rPr lang="ja-JP" altLang="en-US" sz="2000" b="1" dirty="0" smtClean="0">
                <a:solidFill>
                  <a:schemeClr val="tx1"/>
                </a:solidFill>
              </a:rPr>
              <a:t>エリア</a:t>
            </a:r>
            <a:endParaRPr lang="ja-JP" altLang="en-US" sz="2000" b="1" dirty="0">
              <a:solidFill>
                <a:schemeClr val="tx1"/>
              </a:solidFill>
            </a:endParaRPr>
          </a:p>
        </p:txBody>
      </p:sp>
      <p:sp>
        <p:nvSpPr>
          <p:cNvPr id="25" name="フローチャート: 結合子 24"/>
          <p:cNvSpPr/>
          <p:nvPr/>
        </p:nvSpPr>
        <p:spPr>
          <a:xfrm>
            <a:off x="1951695" y="6221781"/>
            <a:ext cx="244929" cy="26996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１</a:t>
            </a:r>
            <a:endParaRPr kumimoji="1" lang="ja-JP" altLang="en-US" dirty="0">
              <a:solidFill>
                <a:schemeClr val="tx1"/>
              </a:solidFill>
            </a:endParaRPr>
          </a:p>
        </p:txBody>
      </p:sp>
      <p:sp>
        <p:nvSpPr>
          <p:cNvPr id="28" name="フローチャート: 結合子 27"/>
          <p:cNvSpPr/>
          <p:nvPr/>
        </p:nvSpPr>
        <p:spPr>
          <a:xfrm>
            <a:off x="2983953" y="6176615"/>
            <a:ext cx="244929" cy="26996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２</a:t>
            </a:r>
            <a:endParaRPr kumimoji="1" lang="ja-JP" altLang="en-US" dirty="0">
              <a:solidFill>
                <a:schemeClr val="tx1"/>
              </a:solidFill>
            </a:endParaRPr>
          </a:p>
        </p:txBody>
      </p:sp>
      <p:sp>
        <p:nvSpPr>
          <p:cNvPr id="29" name="フローチャート: 結合子 28"/>
          <p:cNvSpPr/>
          <p:nvPr/>
        </p:nvSpPr>
        <p:spPr>
          <a:xfrm>
            <a:off x="4073466" y="6181438"/>
            <a:ext cx="244929" cy="26996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３</a:t>
            </a:r>
            <a:endParaRPr kumimoji="1" lang="ja-JP" altLang="en-US" dirty="0">
              <a:solidFill>
                <a:schemeClr val="tx1"/>
              </a:solidFill>
            </a:endParaRPr>
          </a:p>
        </p:txBody>
      </p:sp>
      <p:sp>
        <p:nvSpPr>
          <p:cNvPr id="32" name="上下矢印 31"/>
          <p:cNvSpPr/>
          <p:nvPr/>
        </p:nvSpPr>
        <p:spPr>
          <a:xfrm>
            <a:off x="2337352" y="5392407"/>
            <a:ext cx="321898" cy="727918"/>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ローチャート: 結合子 32"/>
          <p:cNvSpPr/>
          <p:nvPr/>
        </p:nvSpPr>
        <p:spPr>
          <a:xfrm>
            <a:off x="5008863" y="4431142"/>
            <a:ext cx="244929" cy="269966"/>
          </a:xfrm>
          <a:prstGeom prst="flowChartConnector">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２</a:t>
            </a:r>
            <a:endParaRPr kumimoji="1" lang="ja-JP" altLang="en-US" dirty="0"/>
          </a:p>
        </p:txBody>
      </p:sp>
      <p:sp>
        <p:nvSpPr>
          <p:cNvPr id="34" name="フローチャート: 結合子 33"/>
          <p:cNvSpPr/>
          <p:nvPr/>
        </p:nvSpPr>
        <p:spPr>
          <a:xfrm>
            <a:off x="5317701" y="4433400"/>
            <a:ext cx="244929" cy="269966"/>
          </a:xfrm>
          <a:prstGeom prst="flowChartConnector">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３</a:t>
            </a:r>
            <a:endParaRPr kumimoji="1" lang="ja-JP" altLang="en-US" dirty="0"/>
          </a:p>
        </p:txBody>
      </p:sp>
      <p:sp>
        <p:nvSpPr>
          <p:cNvPr id="35" name="フローチャート: 結合子 34"/>
          <p:cNvSpPr/>
          <p:nvPr/>
        </p:nvSpPr>
        <p:spPr>
          <a:xfrm>
            <a:off x="2516875" y="1817779"/>
            <a:ext cx="244929" cy="269966"/>
          </a:xfrm>
          <a:prstGeom prst="flowChartConnector">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２</a:t>
            </a:r>
            <a:endParaRPr kumimoji="1" lang="ja-JP" altLang="en-US" dirty="0"/>
          </a:p>
        </p:txBody>
      </p:sp>
      <p:sp>
        <p:nvSpPr>
          <p:cNvPr id="36" name="フローチャート: 結合子 35"/>
          <p:cNvSpPr/>
          <p:nvPr/>
        </p:nvSpPr>
        <p:spPr>
          <a:xfrm>
            <a:off x="3003212" y="1811964"/>
            <a:ext cx="244929" cy="269966"/>
          </a:xfrm>
          <a:prstGeom prst="flowChartConnector">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３</a:t>
            </a:r>
            <a:endParaRPr kumimoji="1" lang="ja-JP" altLang="en-US" dirty="0"/>
          </a:p>
        </p:txBody>
      </p:sp>
      <p:sp>
        <p:nvSpPr>
          <p:cNvPr id="37" name="フローチャート: 結合子 36"/>
          <p:cNvSpPr/>
          <p:nvPr/>
        </p:nvSpPr>
        <p:spPr>
          <a:xfrm>
            <a:off x="3007619" y="2634896"/>
            <a:ext cx="244929" cy="269966"/>
          </a:xfrm>
          <a:prstGeom prst="flowChartConnector">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１</a:t>
            </a:r>
            <a:endParaRPr kumimoji="1" lang="ja-JP" altLang="en-US" dirty="0"/>
          </a:p>
        </p:txBody>
      </p:sp>
      <p:sp>
        <p:nvSpPr>
          <p:cNvPr id="38" name="フローチャート: 結合子 37"/>
          <p:cNvSpPr/>
          <p:nvPr/>
        </p:nvSpPr>
        <p:spPr>
          <a:xfrm>
            <a:off x="3029996" y="4413552"/>
            <a:ext cx="244929" cy="269966"/>
          </a:xfrm>
          <a:prstGeom prst="flowChartConnector">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１</a:t>
            </a:r>
            <a:endParaRPr kumimoji="1" lang="ja-JP" altLang="en-US" dirty="0"/>
          </a:p>
        </p:txBody>
      </p:sp>
      <p:sp>
        <p:nvSpPr>
          <p:cNvPr id="39" name="フローチャート: 結合子 38"/>
          <p:cNvSpPr/>
          <p:nvPr/>
        </p:nvSpPr>
        <p:spPr>
          <a:xfrm>
            <a:off x="2018634" y="4996971"/>
            <a:ext cx="244929" cy="26996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１</a:t>
            </a:r>
            <a:endParaRPr kumimoji="1" lang="ja-JP" altLang="en-US" dirty="0">
              <a:solidFill>
                <a:schemeClr val="tx1"/>
              </a:solidFill>
            </a:endParaRPr>
          </a:p>
        </p:txBody>
      </p:sp>
      <p:sp>
        <p:nvSpPr>
          <p:cNvPr id="40" name="フローチャート: 結合子 39"/>
          <p:cNvSpPr/>
          <p:nvPr/>
        </p:nvSpPr>
        <p:spPr>
          <a:xfrm>
            <a:off x="4003835" y="5029864"/>
            <a:ext cx="244929" cy="26996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３</a:t>
            </a:r>
            <a:endParaRPr kumimoji="1" lang="ja-JP" altLang="en-US" dirty="0">
              <a:solidFill>
                <a:schemeClr val="tx1"/>
              </a:solidFill>
            </a:endParaRPr>
          </a:p>
        </p:txBody>
      </p:sp>
      <p:sp>
        <p:nvSpPr>
          <p:cNvPr id="41" name="フローチャート: 結合子 40"/>
          <p:cNvSpPr/>
          <p:nvPr/>
        </p:nvSpPr>
        <p:spPr>
          <a:xfrm>
            <a:off x="3005366" y="5201041"/>
            <a:ext cx="244929" cy="26996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２</a:t>
            </a:r>
            <a:endParaRPr kumimoji="1" lang="ja-JP" altLang="en-US" dirty="0">
              <a:solidFill>
                <a:schemeClr val="tx1"/>
              </a:solidFill>
            </a:endParaRPr>
          </a:p>
        </p:txBody>
      </p:sp>
      <p:sp>
        <p:nvSpPr>
          <p:cNvPr id="42" name="上下矢印 41"/>
          <p:cNvSpPr/>
          <p:nvPr/>
        </p:nvSpPr>
        <p:spPr>
          <a:xfrm rot="5400000">
            <a:off x="3945158" y="4055997"/>
            <a:ext cx="321898" cy="1064728"/>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ローチャート: 結合子 42"/>
          <p:cNvSpPr/>
          <p:nvPr/>
        </p:nvSpPr>
        <p:spPr>
          <a:xfrm>
            <a:off x="3028675" y="4984662"/>
            <a:ext cx="209715" cy="193476"/>
          </a:xfrm>
          <a:prstGeom prst="flowChartConnector">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矢印コネクタ 44"/>
          <p:cNvCxnSpPr/>
          <p:nvPr/>
        </p:nvCxnSpPr>
        <p:spPr>
          <a:xfrm>
            <a:off x="3090919" y="4683433"/>
            <a:ext cx="20382" cy="3173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直線矢印コネクタ 46"/>
          <p:cNvCxnSpPr/>
          <p:nvPr/>
        </p:nvCxnSpPr>
        <p:spPr>
          <a:xfrm flipH="1" flipV="1">
            <a:off x="3203351" y="4667225"/>
            <a:ext cx="8517" cy="3182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上下矢印 51"/>
          <p:cNvSpPr/>
          <p:nvPr/>
        </p:nvSpPr>
        <p:spPr>
          <a:xfrm rot="10800000">
            <a:off x="2956214" y="2089591"/>
            <a:ext cx="321898" cy="498931"/>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タイトル 3"/>
          <p:cNvSpPr txBox="1">
            <a:spLocks/>
          </p:cNvSpPr>
          <p:nvPr/>
        </p:nvSpPr>
        <p:spPr>
          <a:xfrm>
            <a:off x="1848861" y="574457"/>
            <a:ext cx="6790042" cy="973111"/>
          </a:xfrm>
          <a:prstGeom prst="rect">
            <a:avLst/>
          </a:prstGeom>
        </p:spPr>
        <p:txBody>
          <a:bodyPr vert="horz" lIns="91440" tIns="45720" rIns="91440" bIns="45720" rtlCol="0" anchor="b">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400" b="1" dirty="0" smtClean="0">
                <a:solidFill>
                  <a:schemeClr val="tx1"/>
                </a:solidFill>
              </a:rPr>
              <a:t>ローテーションを組む</a:t>
            </a:r>
            <a:endParaRPr lang="ja-JP" altLang="en-US" sz="4400" b="1" dirty="0">
              <a:solidFill>
                <a:schemeClr val="tx1"/>
              </a:solidFill>
            </a:endParaRPr>
          </a:p>
        </p:txBody>
      </p:sp>
      <p:sp>
        <p:nvSpPr>
          <p:cNvPr id="54" name="タイトル 3"/>
          <p:cNvSpPr txBox="1">
            <a:spLocks/>
          </p:cNvSpPr>
          <p:nvPr/>
        </p:nvSpPr>
        <p:spPr>
          <a:xfrm>
            <a:off x="5959903" y="1783280"/>
            <a:ext cx="5408049" cy="1299707"/>
          </a:xfrm>
          <a:prstGeom prst="rect">
            <a:avLst/>
          </a:prstGeom>
        </p:spPr>
        <p:txBody>
          <a:bodyPr vert="horz" lIns="91440" tIns="45720" rIns="91440" bIns="45720" rtlCol="0" anchor="b">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400" b="1" dirty="0" smtClean="0">
                <a:solidFill>
                  <a:schemeClr val="tx1"/>
                </a:solidFill>
              </a:rPr>
              <a:t>チームを</a:t>
            </a:r>
            <a:r>
              <a:rPr lang="en-US" altLang="ja-JP" sz="4400" b="1" dirty="0" smtClean="0">
                <a:solidFill>
                  <a:schemeClr val="tx1"/>
                </a:solidFill>
              </a:rPr>
              <a:t>2</a:t>
            </a:r>
            <a:r>
              <a:rPr lang="ja-JP" altLang="en-US" sz="4400" b="1" dirty="0" smtClean="0">
                <a:solidFill>
                  <a:schemeClr val="tx1"/>
                </a:solidFill>
              </a:rPr>
              <a:t>チーム（親・子）に分ける。</a:t>
            </a:r>
            <a:endParaRPr lang="ja-JP" altLang="en-US" sz="4400" b="1" dirty="0">
              <a:solidFill>
                <a:schemeClr val="tx1"/>
              </a:solidFill>
            </a:endParaRPr>
          </a:p>
        </p:txBody>
      </p:sp>
      <p:sp>
        <p:nvSpPr>
          <p:cNvPr id="55" name="正方形/長方形 54"/>
          <p:cNvSpPr/>
          <p:nvPr/>
        </p:nvSpPr>
        <p:spPr>
          <a:xfrm>
            <a:off x="1835197" y="4953399"/>
            <a:ext cx="3801762" cy="16525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p:cNvSpPr/>
          <p:nvPr/>
        </p:nvSpPr>
        <p:spPr>
          <a:xfrm>
            <a:off x="1601516" y="4932811"/>
            <a:ext cx="4035443" cy="507797"/>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p:cNvSpPr/>
          <p:nvPr/>
        </p:nvSpPr>
        <p:spPr>
          <a:xfrm>
            <a:off x="1582311" y="6103233"/>
            <a:ext cx="4001355" cy="437222"/>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p:cNvSpPr/>
          <p:nvPr/>
        </p:nvSpPr>
        <p:spPr>
          <a:xfrm>
            <a:off x="6341126" y="2324380"/>
            <a:ext cx="1004128" cy="659216"/>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p:cNvSpPr/>
          <p:nvPr/>
        </p:nvSpPr>
        <p:spPr>
          <a:xfrm>
            <a:off x="7634775" y="2310116"/>
            <a:ext cx="1004128" cy="659216"/>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7012171" y="1694344"/>
            <a:ext cx="1730054" cy="62029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p:cNvSpPr/>
          <p:nvPr/>
        </p:nvSpPr>
        <p:spPr>
          <a:xfrm>
            <a:off x="2651979" y="4238553"/>
            <a:ext cx="3466975" cy="601561"/>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p:cNvSpPr/>
          <p:nvPr/>
        </p:nvSpPr>
        <p:spPr>
          <a:xfrm>
            <a:off x="2320739" y="1556963"/>
            <a:ext cx="1526222" cy="1564176"/>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タイトル 3"/>
          <p:cNvSpPr txBox="1">
            <a:spLocks/>
          </p:cNvSpPr>
          <p:nvPr/>
        </p:nvSpPr>
        <p:spPr>
          <a:xfrm>
            <a:off x="6151201" y="4554276"/>
            <a:ext cx="5958338" cy="1978269"/>
          </a:xfrm>
          <a:prstGeom prst="rect">
            <a:avLst/>
          </a:prstGeom>
        </p:spPr>
        <p:txBody>
          <a:bodyPr vert="horz" lIns="91440" tIns="45720" rIns="91440" bIns="45720" rtlCol="0" anchor="b">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en-US" altLang="ja-JP" sz="4400" b="1" dirty="0" smtClean="0">
              <a:solidFill>
                <a:schemeClr val="tx1"/>
              </a:solidFill>
            </a:endParaRPr>
          </a:p>
          <a:p>
            <a:r>
              <a:rPr lang="ja-JP" altLang="en-US" sz="4400" b="1" dirty="0" smtClean="0">
                <a:solidFill>
                  <a:schemeClr val="tx1"/>
                </a:solidFill>
              </a:rPr>
              <a:t>　　</a:t>
            </a:r>
            <a:endParaRPr lang="en-US" altLang="ja-JP" sz="4400" b="1" dirty="0" smtClean="0">
              <a:solidFill>
                <a:schemeClr val="tx1"/>
              </a:solidFill>
            </a:endParaRPr>
          </a:p>
          <a:p>
            <a:endParaRPr lang="en-US" altLang="ja-JP" sz="4400" b="1" dirty="0" smtClean="0">
              <a:solidFill>
                <a:schemeClr val="tx1"/>
              </a:solidFill>
            </a:endParaRPr>
          </a:p>
          <a:p>
            <a:endParaRPr lang="en-US" altLang="ja-JP" sz="4400" b="1" dirty="0" smtClean="0">
              <a:solidFill>
                <a:schemeClr val="tx1"/>
              </a:solidFill>
            </a:endParaRPr>
          </a:p>
          <a:p>
            <a:endParaRPr lang="en-US" altLang="ja-JP" sz="4400" b="1" dirty="0" smtClean="0">
              <a:solidFill>
                <a:schemeClr val="tx1"/>
              </a:solidFill>
            </a:endParaRPr>
          </a:p>
          <a:p>
            <a:endParaRPr lang="en-US" altLang="ja-JP" sz="4400" b="1" dirty="0" smtClean="0">
              <a:solidFill>
                <a:schemeClr val="tx1"/>
              </a:solidFill>
            </a:endParaRPr>
          </a:p>
          <a:p>
            <a:endParaRPr lang="en-US" altLang="ja-JP" sz="4400" b="1" dirty="0" smtClean="0">
              <a:solidFill>
                <a:schemeClr val="tx1"/>
              </a:solidFill>
            </a:endParaRPr>
          </a:p>
          <a:p>
            <a:endParaRPr lang="en-US" altLang="ja-JP" sz="4400" b="1" dirty="0" smtClean="0">
              <a:solidFill>
                <a:schemeClr val="tx1"/>
              </a:solidFill>
            </a:endParaRPr>
          </a:p>
          <a:p>
            <a:endParaRPr lang="en-US" altLang="ja-JP" sz="4400" b="1" dirty="0" smtClean="0">
              <a:solidFill>
                <a:schemeClr val="tx1"/>
              </a:solidFill>
            </a:endParaRPr>
          </a:p>
          <a:p>
            <a:endParaRPr lang="en-US" altLang="ja-JP" sz="4400" b="1" dirty="0" smtClean="0">
              <a:solidFill>
                <a:schemeClr val="tx1"/>
              </a:solidFill>
            </a:endParaRPr>
          </a:p>
          <a:p>
            <a:endParaRPr lang="en-US" altLang="ja-JP" sz="4400" b="1" dirty="0" smtClean="0">
              <a:solidFill>
                <a:schemeClr val="tx1"/>
              </a:solidFill>
            </a:endParaRPr>
          </a:p>
          <a:p>
            <a:endParaRPr lang="en-US" altLang="ja-JP" sz="4400" b="1" dirty="0" smtClean="0">
              <a:solidFill>
                <a:schemeClr val="tx1"/>
              </a:solidFill>
            </a:endParaRPr>
          </a:p>
          <a:p>
            <a:endParaRPr lang="en-US" altLang="ja-JP" sz="4400" b="1" dirty="0" smtClean="0">
              <a:solidFill>
                <a:schemeClr val="tx1"/>
              </a:solidFill>
            </a:endParaRPr>
          </a:p>
          <a:p>
            <a:endParaRPr lang="en-US" altLang="ja-JP" sz="4400" b="1" dirty="0" smtClean="0">
              <a:solidFill>
                <a:schemeClr val="tx1"/>
              </a:solidFill>
            </a:endParaRPr>
          </a:p>
          <a:p>
            <a:pPr algn="l"/>
            <a:r>
              <a:rPr lang="ja-JP" altLang="en-US" sz="3600" b="1" dirty="0" smtClean="0">
                <a:solidFill>
                  <a:schemeClr val="tx1"/>
                </a:solidFill>
              </a:rPr>
              <a:t>３２人の場合</a:t>
            </a:r>
            <a:endParaRPr lang="en-US" altLang="ja-JP" sz="3600" b="1" dirty="0" smtClean="0">
              <a:solidFill>
                <a:schemeClr val="tx1"/>
              </a:solidFill>
            </a:endParaRPr>
          </a:p>
          <a:p>
            <a:pPr algn="l"/>
            <a:r>
              <a:rPr lang="en-US" altLang="ja-JP" sz="3600" b="1" dirty="0" smtClean="0">
                <a:solidFill>
                  <a:schemeClr val="tx1"/>
                </a:solidFill>
              </a:rPr>
              <a:t>A</a:t>
            </a:r>
            <a:r>
              <a:rPr lang="ja-JP" altLang="en-US" sz="3600" b="1" dirty="0" smtClean="0">
                <a:solidFill>
                  <a:schemeClr val="tx1"/>
                </a:solidFill>
              </a:rPr>
              <a:t>（</a:t>
            </a:r>
            <a:r>
              <a:rPr lang="en-US" altLang="ja-JP" sz="3600" b="1" dirty="0" smtClean="0">
                <a:solidFill>
                  <a:schemeClr val="tx1"/>
                </a:solidFill>
              </a:rPr>
              <a:t>8</a:t>
            </a:r>
            <a:r>
              <a:rPr lang="ja-JP" altLang="en-US" sz="3600" b="1" dirty="0" smtClean="0">
                <a:solidFill>
                  <a:schemeClr val="tx1"/>
                </a:solidFill>
              </a:rPr>
              <a:t>人･･･親</a:t>
            </a:r>
            <a:r>
              <a:rPr lang="en-US" altLang="ja-JP" sz="3600" b="1" dirty="0" smtClean="0">
                <a:solidFill>
                  <a:schemeClr val="tx1"/>
                </a:solidFill>
              </a:rPr>
              <a:t>4</a:t>
            </a:r>
            <a:r>
              <a:rPr lang="ja-JP" altLang="en-US" sz="3600" b="1" dirty="0" smtClean="0">
                <a:solidFill>
                  <a:schemeClr val="tx1"/>
                </a:solidFill>
              </a:rPr>
              <a:t>人、子</a:t>
            </a:r>
            <a:r>
              <a:rPr lang="en-US" altLang="ja-JP" sz="3600" b="1" dirty="0" smtClean="0">
                <a:solidFill>
                  <a:schemeClr val="tx1"/>
                </a:solidFill>
              </a:rPr>
              <a:t>4</a:t>
            </a:r>
            <a:r>
              <a:rPr lang="ja-JP" altLang="en-US" sz="3600" b="1" dirty="0" smtClean="0">
                <a:solidFill>
                  <a:schemeClr val="tx1"/>
                </a:solidFill>
              </a:rPr>
              <a:t>人）</a:t>
            </a:r>
            <a:endParaRPr lang="en-US" altLang="ja-JP" sz="3600" b="1" dirty="0" smtClean="0">
              <a:solidFill>
                <a:schemeClr val="tx1"/>
              </a:solidFill>
            </a:endParaRPr>
          </a:p>
          <a:p>
            <a:pPr algn="l"/>
            <a:r>
              <a:rPr lang="en-US" altLang="ja-JP" sz="3600" b="1" dirty="0" smtClean="0">
                <a:solidFill>
                  <a:schemeClr val="tx1"/>
                </a:solidFill>
              </a:rPr>
              <a:t>B</a:t>
            </a:r>
            <a:r>
              <a:rPr lang="ja-JP" altLang="en-US" sz="3600" b="1" dirty="0" smtClean="0">
                <a:solidFill>
                  <a:schemeClr val="tx1"/>
                </a:solidFill>
              </a:rPr>
              <a:t>（</a:t>
            </a:r>
            <a:r>
              <a:rPr lang="en-US" altLang="ja-JP" sz="3600" b="1" dirty="0" smtClean="0">
                <a:solidFill>
                  <a:schemeClr val="tx1"/>
                </a:solidFill>
              </a:rPr>
              <a:t>8</a:t>
            </a:r>
            <a:r>
              <a:rPr lang="ja-JP" altLang="en-US" sz="3600" b="1" dirty="0" smtClean="0">
                <a:solidFill>
                  <a:schemeClr val="tx1"/>
                </a:solidFill>
              </a:rPr>
              <a:t>人･･･親</a:t>
            </a:r>
            <a:r>
              <a:rPr lang="en-US" altLang="ja-JP" sz="3600" b="1" dirty="0" smtClean="0">
                <a:solidFill>
                  <a:schemeClr val="tx1"/>
                </a:solidFill>
              </a:rPr>
              <a:t>4</a:t>
            </a:r>
            <a:r>
              <a:rPr lang="ja-JP" altLang="en-US" sz="3600" b="1" dirty="0" smtClean="0">
                <a:solidFill>
                  <a:schemeClr val="tx1"/>
                </a:solidFill>
              </a:rPr>
              <a:t>人、子</a:t>
            </a:r>
            <a:r>
              <a:rPr lang="en-US" altLang="ja-JP" sz="3600" b="1" dirty="0" smtClean="0">
                <a:solidFill>
                  <a:schemeClr val="tx1"/>
                </a:solidFill>
              </a:rPr>
              <a:t>4</a:t>
            </a:r>
            <a:r>
              <a:rPr lang="ja-JP" altLang="en-US" sz="3600" b="1" dirty="0" smtClean="0">
                <a:solidFill>
                  <a:schemeClr val="tx1"/>
                </a:solidFill>
              </a:rPr>
              <a:t>人）</a:t>
            </a:r>
            <a:endParaRPr lang="en-US" altLang="ja-JP" sz="3600" b="1" dirty="0" smtClean="0">
              <a:solidFill>
                <a:schemeClr val="tx1"/>
              </a:solidFill>
            </a:endParaRPr>
          </a:p>
          <a:p>
            <a:pPr algn="l"/>
            <a:r>
              <a:rPr lang="en-US" altLang="ja-JP" sz="3600" b="1" dirty="0" smtClean="0">
                <a:solidFill>
                  <a:schemeClr val="tx1"/>
                </a:solidFill>
              </a:rPr>
              <a:t>C</a:t>
            </a:r>
            <a:r>
              <a:rPr lang="ja-JP" altLang="en-US" sz="3600" b="1" dirty="0" smtClean="0">
                <a:solidFill>
                  <a:schemeClr val="tx1"/>
                </a:solidFill>
              </a:rPr>
              <a:t>（</a:t>
            </a:r>
            <a:r>
              <a:rPr lang="en-US" altLang="ja-JP" sz="3600" b="1" dirty="0" smtClean="0">
                <a:solidFill>
                  <a:schemeClr val="tx1"/>
                </a:solidFill>
              </a:rPr>
              <a:t>8</a:t>
            </a:r>
            <a:r>
              <a:rPr lang="ja-JP" altLang="en-US" sz="3600" b="1" dirty="0" smtClean="0">
                <a:solidFill>
                  <a:schemeClr val="tx1"/>
                </a:solidFill>
              </a:rPr>
              <a:t>人･･･親</a:t>
            </a:r>
            <a:r>
              <a:rPr lang="en-US" altLang="ja-JP" sz="3600" b="1" dirty="0" smtClean="0">
                <a:solidFill>
                  <a:schemeClr val="tx1"/>
                </a:solidFill>
              </a:rPr>
              <a:t>4</a:t>
            </a:r>
            <a:r>
              <a:rPr lang="ja-JP" altLang="en-US" sz="3600" b="1" dirty="0" smtClean="0">
                <a:solidFill>
                  <a:schemeClr val="tx1"/>
                </a:solidFill>
              </a:rPr>
              <a:t>人、子</a:t>
            </a:r>
            <a:r>
              <a:rPr lang="en-US" altLang="ja-JP" sz="3600" b="1" dirty="0" smtClean="0">
                <a:solidFill>
                  <a:schemeClr val="tx1"/>
                </a:solidFill>
              </a:rPr>
              <a:t>4</a:t>
            </a:r>
            <a:r>
              <a:rPr lang="ja-JP" altLang="en-US" sz="3600" b="1" dirty="0" smtClean="0">
                <a:solidFill>
                  <a:schemeClr val="tx1"/>
                </a:solidFill>
              </a:rPr>
              <a:t>人）</a:t>
            </a:r>
            <a:endParaRPr lang="en-US" altLang="ja-JP" sz="3600" b="1" dirty="0" smtClean="0">
              <a:solidFill>
                <a:schemeClr val="tx1"/>
              </a:solidFill>
            </a:endParaRPr>
          </a:p>
          <a:p>
            <a:pPr algn="l"/>
            <a:r>
              <a:rPr lang="en-US" altLang="ja-JP" sz="3600" b="1" dirty="0" smtClean="0">
                <a:solidFill>
                  <a:schemeClr val="tx1"/>
                </a:solidFill>
              </a:rPr>
              <a:t>D</a:t>
            </a:r>
            <a:r>
              <a:rPr lang="ja-JP" altLang="en-US" sz="3600" b="1" dirty="0" smtClean="0">
                <a:solidFill>
                  <a:schemeClr val="tx1"/>
                </a:solidFill>
              </a:rPr>
              <a:t>（</a:t>
            </a:r>
            <a:r>
              <a:rPr lang="en-US" altLang="ja-JP" sz="3600" b="1" dirty="0">
                <a:solidFill>
                  <a:schemeClr val="tx1"/>
                </a:solidFill>
              </a:rPr>
              <a:t>8</a:t>
            </a:r>
            <a:r>
              <a:rPr lang="ja-JP" altLang="en-US" sz="3600" b="1" dirty="0">
                <a:solidFill>
                  <a:schemeClr val="tx1"/>
                </a:solidFill>
              </a:rPr>
              <a:t>人･･･親</a:t>
            </a:r>
            <a:r>
              <a:rPr lang="en-US" altLang="ja-JP" sz="3600" b="1" dirty="0">
                <a:solidFill>
                  <a:schemeClr val="tx1"/>
                </a:solidFill>
              </a:rPr>
              <a:t>4</a:t>
            </a:r>
            <a:r>
              <a:rPr lang="ja-JP" altLang="en-US" sz="3600" b="1" dirty="0">
                <a:solidFill>
                  <a:schemeClr val="tx1"/>
                </a:solidFill>
              </a:rPr>
              <a:t>人、子</a:t>
            </a:r>
            <a:r>
              <a:rPr lang="en-US" altLang="ja-JP" sz="3600" b="1" dirty="0">
                <a:solidFill>
                  <a:schemeClr val="tx1"/>
                </a:solidFill>
              </a:rPr>
              <a:t>4</a:t>
            </a:r>
            <a:r>
              <a:rPr lang="ja-JP" altLang="en-US" sz="3600" b="1" dirty="0">
                <a:solidFill>
                  <a:schemeClr val="tx1"/>
                </a:solidFill>
              </a:rPr>
              <a:t>人</a:t>
            </a:r>
            <a:r>
              <a:rPr lang="ja-JP" altLang="en-US" sz="3600" b="1" dirty="0" smtClean="0">
                <a:solidFill>
                  <a:schemeClr val="tx1"/>
                </a:solidFill>
              </a:rPr>
              <a:t>）</a:t>
            </a:r>
            <a:endParaRPr lang="en-US" altLang="ja-JP" sz="3600" b="1" dirty="0">
              <a:solidFill>
                <a:schemeClr val="tx1"/>
              </a:solidFill>
            </a:endParaRPr>
          </a:p>
        </p:txBody>
      </p:sp>
      <p:sp>
        <p:nvSpPr>
          <p:cNvPr id="46" name="フローチャート: 結合子 45"/>
          <p:cNvSpPr/>
          <p:nvPr/>
        </p:nvSpPr>
        <p:spPr>
          <a:xfrm>
            <a:off x="5221288" y="5066058"/>
            <a:ext cx="244929" cy="26996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４</a:t>
            </a:r>
            <a:endParaRPr kumimoji="1" lang="ja-JP" altLang="en-US" dirty="0">
              <a:solidFill>
                <a:schemeClr val="tx1"/>
              </a:solidFill>
            </a:endParaRPr>
          </a:p>
        </p:txBody>
      </p:sp>
      <p:sp>
        <p:nvSpPr>
          <p:cNvPr id="48" name="フローチャート: 結合子 47"/>
          <p:cNvSpPr/>
          <p:nvPr/>
        </p:nvSpPr>
        <p:spPr>
          <a:xfrm>
            <a:off x="5072772" y="6186861"/>
            <a:ext cx="244929" cy="26996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４</a:t>
            </a:r>
            <a:endParaRPr kumimoji="1" lang="ja-JP" altLang="en-US" dirty="0">
              <a:solidFill>
                <a:schemeClr val="tx1"/>
              </a:solidFill>
            </a:endParaRPr>
          </a:p>
        </p:txBody>
      </p:sp>
      <p:sp>
        <p:nvSpPr>
          <p:cNvPr id="49" name="フローチャート: 結合子 48"/>
          <p:cNvSpPr/>
          <p:nvPr/>
        </p:nvSpPr>
        <p:spPr>
          <a:xfrm>
            <a:off x="5636959" y="4424483"/>
            <a:ext cx="244929" cy="269966"/>
          </a:xfrm>
          <a:prstGeom prst="flowChartConnector">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４</a:t>
            </a:r>
            <a:endParaRPr kumimoji="1" lang="ja-JP" altLang="en-US" dirty="0"/>
          </a:p>
        </p:txBody>
      </p:sp>
      <p:sp>
        <p:nvSpPr>
          <p:cNvPr id="50" name="フローチャート: 結合子 49"/>
          <p:cNvSpPr/>
          <p:nvPr/>
        </p:nvSpPr>
        <p:spPr>
          <a:xfrm>
            <a:off x="3460525" y="1817779"/>
            <a:ext cx="244929" cy="269966"/>
          </a:xfrm>
          <a:prstGeom prst="flowChartConnector">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４</a:t>
            </a:r>
            <a:endParaRPr kumimoji="1" lang="ja-JP" altLang="en-US" dirty="0"/>
          </a:p>
        </p:txBody>
      </p:sp>
      <p:sp>
        <p:nvSpPr>
          <p:cNvPr id="51" name="楕円 50"/>
          <p:cNvSpPr/>
          <p:nvPr/>
        </p:nvSpPr>
        <p:spPr>
          <a:xfrm>
            <a:off x="8368945" y="4224776"/>
            <a:ext cx="539916" cy="601561"/>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p:cNvSpPr/>
          <p:nvPr/>
        </p:nvSpPr>
        <p:spPr>
          <a:xfrm>
            <a:off x="8307296" y="4749310"/>
            <a:ext cx="539916" cy="601561"/>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p:cNvSpPr/>
          <p:nvPr/>
        </p:nvSpPr>
        <p:spPr>
          <a:xfrm>
            <a:off x="8307296" y="5307982"/>
            <a:ext cx="539916" cy="601561"/>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p:cNvSpPr/>
          <p:nvPr/>
        </p:nvSpPr>
        <p:spPr>
          <a:xfrm>
            <a:off x="8344924" y="5875834"/>
            <a:ext cx="539916" cy="601561"/>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楕円 65"/>
          <p:cNvSpPr/>
          <p:nvPr/>
        </p:nvSpPr>
        <p:spPr>
          <a:xfrm>
            <a:off x="9974838" y="4243475"/>
            <a:ext cx="534362" cy="505835"/>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楕円 67"/>
          <p:cNvSpPr/>
          <p:nvPr/>
        </p:nvSpPr>
        <p:spPr>
          <a:xfrm>
            <a:off x="9974838" y="4776946"/>
            <a:ext cx="534362" cy="505835"/>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p:cNvSpPr/>
          <p:nvPr/>
        </p:nvSpPr>
        <p:spPr>
          <a:xfrm>
            <a:off x="9974838" y="5340664"/>
            <a:ext cx="534362" cy="505835"/>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楕円 69"/>
          <p:cNvSpPr/>
          <p:nvPr/>
        </p:nvSpPr>
        <p:spPr>
          <a:xfrm>
            <a:off x="9974308" y="5880973"/>
            <a:ext cx="534362" cy="505835"/>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タイトル 3"/>
          <p:cNvSpPr txBox="1">
            <a:spLocks/>
          </p:cNvSpPr>
          <p:nvPr/>
        </p:nvSpPr>
        <p:spPr>
          <a:xfrm>
            <a:off x="4164647" y="5447020"/>
            <a:ext cx="1341120" cy="663981"/>
          </a:xfrm>
          <a:prstGeom prst="rect">
            <a:avLst/>
          </a:prstGeom>
        </p:spPr>
        <p:txBody>
          <a:bodyPr vert="horz" lIns="91440" tIns="45720" rIns="91440" bIns="45720" rtlCol="0" anchor="b">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b="1" dirty="0" smtClean="0">
                <a:solidFill>
                  <a:schemeClr val="tx1"/>
                </a:solidFill>
              </a:rPr>
              <a:t>攻撃</a:t>
            </a:r>
            <a:endParaRPr lang="ja-JP" altLang="en-US" sz="2000" b="1" dirty="0">
              <a:solidFill>
                <a:schemeClr val="tx1"/>
              </a:solidFill>
            </a:endParaRPr>
          </a:p>
        </p:txBody>
      </p:sp>
      <p:sp>
        <p:nvSpPr>
          <p:cNvPr id="71" name="タイトル 3"/>
          <p:cNvSpPr txBox="1">
            <a:spLocks/>
          </p:cNvSpPr>
          <p:nvPr/>
        </p:nvSpPr>
        <p:spPr>
          <a:xfrm>
            <a:off x="3489549" y="1326491"/>
            <a:ext cx="1341120" cy="663981"/>
          </a:xfrm>
          <a:prstGeom prst="rect">
            <a:avLst/>
          </a:prstGeom>
        </p:spPr>
        <p:txBody>
          <a:bodyPr vert="horz" lIns="91440" tIns="45720" rIns="91440" bIns="45720" rtlCol="0" anchor="b">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b="1" dirty="0" smtClean="0">
                <a:solidFill>
                  <a:schemeClr val="tx1"/>
                </a:solidFill>
              </a:rPr>
              <a:t>守備</a:t>
            </a:r>
            <a:endParaRPr lang="ja-JP" altLang="en-US" sz="2000" b="1" dirty="0">
              <a:solidFill>
                <a:schemeClr val="tx1"/>
              </a:solidFill>
            </a:endParaRPr>
          </a:p>
        </p:txBody>
      </p:sp>
      <p:cxnSp>
        <p:nvCxnSpPr>
          <p:cNvPr id="3" name="直線矢印コネクタ 2"/>
          <p:cNvCxnSpPr/>
          <p:nvPr/>
        </p:nvCxnSpPr>
        <p:spPr>
          <a:xfrm flipH="1">
            <a:off x="3736078" y="1693053"/>
            <a:ext cx="390221" cy="2538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直線矢印コネクタ 6"/>
          <p:cNvCxnSpPr/>
          <p:nvPr/>
        </p:nvCxnSpPr>
        <p:spPr>
          <a:xfrm>
            <a:off x="4845240" y="1825452"/>
            <a:ext cx="998625" cy="248803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5075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endParaRPr kumimoji="1" lang="ja-JP" altLang="en-US"/>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08" y="156796"/>
            <a:ext cx="11060723" cy="6329289"/>
          </a:xfrm>
          <a:prstGeom prst="rect">
            <a:avLst/>
          </a:prstGeom>
        </p:spPr>
      </p:pic>
    </p:spTree>
    <p:extLst>
      <p:ext uri="{BB962C8B-B14F-4D97-AF65-F5344CB8AC3E}">
        <p14:creationId xmlns:p14="http://schemas.microsoft.com/office/powerpoint/2010/main" val="3163123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737</TotalTime>
  <Words>894</Words>
  <Application>Microsoft Office PowerPoint</Application>
  <PresentationFormat>ワイド画面</PresentationFormat>
  <Paragraphs>116</Paragraphs>
  <Slides>14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AR Pゴシック体S</vt:lpstr>
      <vt:lpstr>AR明朝体U</vt:lpstr>
      <vt:lpstr>ＤＦ特太ゴシック体</vt:lpstr>
      <vt:lpstr>メイリオ</vt:lpstr>
      <vt:lpstr>Arial</vt:lpstr>
      <vt:lpstr>Trebuchet MS</vt:lpstr>
      <vt:lpstr>Wingdings 3</vt:lpstr>
      <vt:lpstr>ファセット</vt:lpstr>
      <vt:lpstr>「小学校高学年サッカー」の　　 　体育授業プログラムの 　授業成果について </vt:lpstr>
      <vt:lpstr>はじめに・・・・  →　授業の最後の子どもたちの姿を 　　　　　イメージして授業を計画する。  ※目指す姿（ゴール）を明確にしておく。 （この動きを習得させたい。 　チームの姿が最後こうなってほしい） </vt:lpstr>
      <vt:lpstr> ・プレイヤーの人数。（プレイヤーの人数を少なくしたり、　 　攻撃側のプレイヤーの人数が守備側のプレイヤーの人数を　 　上回るようにしたりすること） </vt:lpstr>
      <vt:lpstr>・プレイヤーの人数　男女混合　 　攻撃側のプレイヤーの人数・・・３人 　守備側のプレイヤーの人数・・・２人　 </vt:lpstr>
      <vt:lpstr>サッカーゴール</vt:lpstr>
      <vt:lpstr>授業のルールを示す。授業の最初に示すことで、何かあったときに確認できるようにする。</vt:lpstr>
      <vt:lpstr>PowerPoint プレゼンテーション</vt:lpstr>
      <vt:lpstr>シュート エリア</vt:lpstr>
      <vt:lpstr>PowerPoint プレゼンテーション</vt:lpstr>
      <vt:lpstr>形成的授業評価の変容について 　　　　　（群馬大学　鬼澤陽子　准教授）</vt:lpstr>
      <vt:lpstr>運動有能感調査について （群馬大学　鬼澤陽子　准教授） </vt:lpstr>
      <vt:lpstr>児童　男子　サッカー経験なしの感想から</vt:lpstr>
      <vt:lpstr>児童　男子　サッカー経験ありの感想から</vt:lpstr>
      <vt:lpstr>児童　女子　の感想から</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令和２年度 　体育の授業について</dc:title>
  <dc:creator>staff44</dc:creator>
  <cp:lastModifiedBy>nagas16</cp:lastModifiedBy>
  <cp:revision>79</cp:revision>
  <dcterms:created xsi:type="dcterms:W3CDTF">2020-07-13T09:11:30Z</dcterms:created>
  <dcterms:modified xsi:type="dcterms:W3CDTF">2023-02-01T09:00:04Z</dcterms:modified>
</cp:coreProperties>
</file>