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66" r:id="rId9"/>
    <p:sldId id="277" r:id="rId1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1T02:23:40.2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1 132,'125'137,"129"212,-141-206,-65-85,-2 1,-2 2,22 46,92 99,-41-82,70 81,-56-28,0-19,32 55,-93-123,-48-60,0-1,2 0,1-2,1-1,2-1,0-1,2-2,25 15,80 37,4-6,2-6,16-1,-136-54,0 0,0-1,1-1,-1 0,1-2,0-1,0-1,6 0,313 13,-312-14,126 4,0-8,0-6,102-22,-180 20,0 4,0 3,69 5,-130-2,0 0,0-2,0 1,0-2,0 0,-1-1,0-1,0 0,0-1,-1 0,0-1,7-7,15-7,21-14,-3-1,-1-3,-1-3,-3-1,-2-3,22-30,217-300,-137 161,60-99,-27 52,-57 75,45-47,76-136,-230 346,-1 0,-1-1,-1-1,-1 0,-2 0,0-1,-2 0,-2-1,1-9,-3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1T02:23:42.7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988" y="0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r">
              <a:defRPr sz="1200"/>
            </a:lvl1pPr>
          </a:lstStyle>
          <a:p>
            <a:fld id="{30C878D8-86B6-468E-9C50-9E36EB882246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3" tIns="45437" rIns="90873" bIns="4543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958" y="4786097"/>
            <a:ext cx="5486084" cy="3916183"/>
          </a:xfrm>
          <a:prstGeom prst="rect">
            <a:avLst/>
          </a:prstGeom>
        </p:spPr>
        <p:txBody>
          <a:bodyPr vert="horz" lIns="90873" tIns="45437" rIns="90873" bIns="4543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694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988" y="9447694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r">
              <a:defRPr sz="1200"/>
            </a:lvl1pPr>
          </a:lstStyle>
          <a:p>
            <a:fld id="{DD6E5931-C1CE-4140-955E-389372B8A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93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1F69418-F02F-4D84-9273-7D39F868F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22EB6C10-FF11-43BF-BC29-2A29048BA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C82A749-29AC-4CD4-93E2-D6607BF3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47E9-B2F9-4AD0-8B03-1CFCFC5AD3C4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4DEDBAE-1D97-4814-AB7F-FA89E40B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7033305-236E-4A05-9672-1E1A3230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94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B0DD288-7D00-45B2-A96C-BD06E100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04D6253F-C1BB-46E5-ABCF-CAF6EB022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4A1AC95-2C7F-4EFA-BD20-A9CDEF0B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6A46-23CE-4D24-90A3-E4E6721FB06F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DF3EAF38-DB7B-49BB-A05E-A2D84049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37D21873-B49C-4546-9192-9CC980C0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6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E1C43426-BB26-43AF-9354-82365D082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6D8A4C05-01DA-494B-AFAD-728D37B82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BAABF27E-9D42-47B0-98E2-B70A7D36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33B-790C-4A33-8A82-BEF689AF6BB3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1BA3336-A5DD-4B43-ABA6-DC2FEACA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DC3028A-B77A-4040-B3AC-750F3BDC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42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C2FE05A-6564-431B-9419-D334DDAB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478057B-A82D-4C22-8ABB-41366C23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6D3615E0-07B1-4342-9AFC-9194030A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3ACE-B1C8-4CF9-A825-95063F267416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CFEDB0B-BA89-46DC-A7B1-E871C23E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5499AF4E-F797-404F-8769-766245C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5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17F6096-796B-40B3-A698-787EDE79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82643D0A-3FF0-49BE-9C98-814FF783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E85D2C6-B171-4C47-93D5-C66F648E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099-73AB-4F37-865D-BF7CAFD1F40C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C5379E8-EB37-4EBF-80AF-C8EF5CA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350A9DB-EFE8-4CB4-A006-C0E5BC30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6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C09D7CAE-4385-4574-812E-2BE67C47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875A0E6-FEE9-4943-8A96-DB8B40961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02431BCB-61CF-490C-98F4-EDA2B9840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7A97B20-3C61-4201-835E-F49D3C16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1DCC-DC58-4B7F-BCD3-0B0DFCE4B6BB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FBA02E1B-6C4A-4B67-B96A-296A3E9D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F8C19FD5-B902-4179-A96A-8B53D1AB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15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F2E818B-B68B-45FA-853D-EF034290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FE8CEB0A-CDC4-4488-9101-4C705A9E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B0F3DA41-15D3-4DDF-9637-F428D1E8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FFFAAA07-B5DA-4FB6-928B-EB69F944D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5C3C7D74-5AA6-4F2E-A1D9-FE00C0575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757D7A44-C8F0-4F61-932A-6CB499A1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07EA-F107-440E-A76E-B753248D4A6F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4C06A89E-22BB-4F90-8873-B07A10C0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5007D7A6-8B92-4582-87D8-16D45545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CD5BE21-D87C-4A41-A73B-F395A9EA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3DAFA4C4-7690-4316-AD05-C392AE85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3C98-A07F-4008-90C2-B83A19ACB765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F4E1B4AE-914A-41FA-A5B5-33653A1A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36DA723C-73FB-41C3-A2FF-BF6E0C78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94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B95B7F12-33C0-4F86-9A55-BF58BD0E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F5D-46AA-4246-874D-52B14C779738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55C31958-0A93-42CD-9D67-D434D587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09B0E27D-185D-4834-BE81-FFE0D760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11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29C4A7E-DE80-46CD-820D-A2761410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DC0B94F-FE76-4E7D-B6AD-7EF20520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2996D9B7-A6DD-4098-B9FC-AB8B61EA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60A650C0-D4ED-4A3E-B43E-EB696255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07C2-26AB-4EC6-B8BF-D84465BD12A8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28384E0-0825-4A9F-B5E4-074E6FA6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DC218762-A92A-40B3-8664-78CBA13C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2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C099FF3-C672-44C6-9948-CF2BD692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B73BFE46-5D34-4E57-99B5-4E1246D0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4068EDC4-09C4-4504-9F55-5F85F48B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DD66CFF0-FBCB-4727-9F04-146AAA29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4B88-7241-4A83-B75A-DC605E19239E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A6D7F65C-29E2-44A4-A949-318F39D3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5E66220-E250-4A0B-97F1-91A2259F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0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AF76EC3D-F997-44A7-A792-06F58B06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3F60659E-42B5-4E97-8CEC-9472F02B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A085F9E8-07A9-4A1C-B3C7-E2430FF9B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0FB-9CD3-470F-8C54-B881B33D8845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D04CE08-EC13-4EB9-AF95-64981160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006B7512-4E20-4D24-BE8B-59AD93D5C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7BB2-FE73-403F-8444-FA67ADB1D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74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290C74C-FD81-4304-9A5F-8E4E20CE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5313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第１４回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群馬県小学校体育学習研修会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BA99D610-BCDA-4553-BCD2-171C3321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134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ボール運動（ゴール型）講習会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サッカー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１４：００～１６：３０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CD43023-BFE9-4DB9-9B59-355BA334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6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290C74C-FD81-4304-9A5F-8E4E20CE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237"/>
            <a:ext cx="9144000" cy="96311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今日の流れ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BA99D610-BCDA-4553-BCD2-171C3321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168" y="1628859"/>
            <a:ext cx="2157663" cy="1655762"/>
          </a:xfrm>
        </p:spPr>
        <p:txBody>
          <a:bodyPr/>
          <a:lstStyle/>
          <a:p>
            <a:r>
              <a:rPr kumimoji="1" lang="ja-JP" altLang="en-US" dirty="0"/>
              <a:t>①アップ</a:t>
            </a:r>
          </a:p>
        </p:txBody>
      </p:sp>
      <p:sp>
        <p:nvSpPr>
          <p:cNvPr id="4" name="字幕 2">
            <a:extLst>
              <a:ext uri="{FF2B5EF4-FFF2-40B4-BE49-F238E27FC236}">
                <a16:creationId xmlns="" xmlns:a16="http://schemas.microsoft.com/office/drawing/2014/main" id="{41548746-BDB0-4238-90D7-99DBD63C368D}"/>
              </a:ext>
            </a:extLst>
          </p:cNvPr>
          <p:cNvSpPr txBox="1">
            <a:spLocks/>
          </p:cNvSpPr>
          <p:nvPr/>
        </p:nvSpPr>
        <p:spPr>
          <a:xfrm>
            <a:off x="2915653" y="1628859"/>
            <a:ext cx="215766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②ドリル</a:t>
            </a:r>
          </a:p>
        </p:txBody>
      </p:sp>
      <p:sp>
        <p:nvSpPr>
          <p:cNvPr id="5" name="字幕 2">
            <a:extLst>
              <a:ext uri="{FF2B5EF4-FFF2-40B4-BE49-F238E27FC236}">
                <a16:creationId xmlns="" xmlns:a16="http://schemas.microsoft.com/office/drawing/2014/main" id="{C9DA92A7-2404-499F-B0C8-A325A22E41DE}"/>
              </a:ext>
            </a:extLst>
          </p:cNvPr>
          <p:cNvSpPr txBox="1">
            <a:spLocks/>
          </p:cNvSpPr>
          <p:nvPr/>
        </p:nvSpPr>
        <p:spPr>
          <a:xfrm>
            <a:off x="5522495" y="1628859"/>
            <a:ext cx="215766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③タスク</a:t>
            </a:r>
          </a:p>
        </p:txBody>
      </p:sp>
      <p:sp>
        <p:nvSpPr>
          <p:cNvPr id="6" name="字幕 2">
            <a:extLst>
              <a:ext uri="{FF2B5EF4-FFF2-40B4-BE49-F238E27FC236}">
                <a16:creationId xmlns="" xmlns:a16="http://schemas.microsoft.com/office/drawing/2014/main" id="{5D8929FF-DCD2-41A1-87D2-D1BEDC5C50A4}"/>
              </a:ext>
            </a:extLst>
          </p:cNvPr>
          <p:cNvSpPr txBox="1">
            <a:spLocks/>
          </p:cNvSpPr>
          <p:nvPr/>
        </p:nvSpPr>
        <p:spPr>
          <a:xfrm>
            <a:off x="8594558" y="1628859"/>
            <a:ext cx="215766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④メイン</a:t>
            </a: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C5EDBAAF-39F4-494B-AB55-CC693726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798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D2C778B9-2FE3-4310-B7AB-82704F26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9805"/>
            <a:ext cx="12192000" cy="23929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674C4856-83B3-4122-BAD5-CC0931597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141"/>
            <a:ext cx="12192000" cy="1071338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808F16EC-E8F3-4B21-B48D-CF9672A5F50A}"/>
              </a:ext>
            </a:extLst>
          </p:cNvPr>
          <p:cNvSpPr/>
          <p:nvPr/>
        </p:nvSpPr>
        <p:spPr>
          <a:xfrm>
            <a:off x="240632" y="3056021"/>
            <a:ext cx="1604210" cy="5173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="" xmlns:a16="http://schemas.microsoft.com/office/drawing/2014/main" id="{90613B94-599B-4FCD-87E5-4F43D5F3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7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EC3B7F6B-E1CA-4E7F-B29B-8C0BDAE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7" y="-90623"/>
            <a:ext cx="11087770" cy="32845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50" y="3193960"/>
            <a:ext cx="7745449" cy="3396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30" y="3420547"/>
            <a:ext cx="461332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="" xmlns:a16="http://schemas.microsoft.com/office/drawing/2014/main" id="{BA99D610-BCDA-4553-BCD2-171C3321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4" y="1628859"/>
            <a:ext cx="1562016" cy="1655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①アップ</a:t>
            </a:r>
            <a:endParaRPr kumimoji="1"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鬼ごっこ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="" xmlns:a16="http://schemas.microsoft.com/office/drawing/2014/main" id="{41548746-BDB0-4238-90D7-99DBD63C368D}"/>
              </a:ext>
            </a:extLst>
          </p:cNvPr>
          <p:cNvSpPr txBox="1">
            <a:spLocks/>
          </p:cNvSpPr>
          <p:nvPr/>
        </p:nvSpPr>
        <p:spPr>
          <a:xfrm>
            <a:off x="1821289" y="1628859"/>
            <a:ext cx="3500673" cy="2721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②ドリルゲーム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・三角パス（移動あり）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・３人組パス＆シュート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（ドリブルなし）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・３人組パス＆シュート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GK</a:t>
            </a:r>
            <a:r>
              <a:rPr lang="ja-JP" altLang="en-US" sz="2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ありローテーション）</a:t>
            </a:r>
          </a:p>
        </p:txBody>
      </p:sp>
      <p:sp>
        <p:nvSpPr>
          <p:cNvPr id="5" name="字幕 2">
            <a:extLst>
              <a:ext uri="{FF2B5EF4-FFF2-40B4-BE49-F238E27FC236}">
                <a16:creationId xmlns="" xmlns:a16="http://schemas.microsoft.com/office/drawing/2014/main" id="{C9DA92A7-2404-499F-B0C8-A325A22E41DE}"/>
              </a:ext>
            </a:extLst>
          </p:cNvPr>
          <p:cNvSpPr txBox="1">
            <a:spLocks/>
          </p:cNvSpPr>
          <p:nvPr/>
        </p:nvSpPr>
        <p:spPr>
          <a:xfrm>
            <a:off x="5482904" y="1635844"/>
            <a:ext cx="3500673" cy="2766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③タスクゲーム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・タスクゲーム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（基本型）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ハーフコート３対１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（チーム内）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・タスクゲーム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（発展型）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ハーフコート３対１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（チーム内）</a:t>
            </a:r>
          </a:p>
        </p:txBody>
      </p:sp>
      <p:sp>
        <p:nvSpPr>
          <p:cNvPr id="6" name="字幕 2">
            <a:extLst>
              <a:ext uri="{FF2B5EF4-FFF2-40B4-BE49-F238E27FC236}">
                <a16:creationId xmlns="" xmlns:a16="http://schemas.microsoft.com/office/drawing/2014/main" id="{5D8929FF-DCD2-41A1-87D2-D1BEDC5C50A4}"/>
              </a:ext>
            </a:extLst>
          </p:cNvPr>
          <p:cNvSpPr txBox="1">
            <a:spLocks/>
          </p:cNvSpPr>
          <p:nvPr/>
        </p:nvSpPr>
        <p:spPr>
          <a:xfrm>
            <a:off x="9160436" y="1635844"/>
            <a:ext cx="2867529" cy="27732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>
                <a:solidFill>
                  <a:srgbClr val="FF0000"/>
                </a:solidFill>
              </a:rPr>
              <a:t>④</a:t>
            </a:r>
            <a:r>
              <a:rPr lang="ja-JP" altLang="en-US" sz="3300" b="1" dirty="0">
                <a:solidFill>
                  <a:srgbClr val="FF0000"/>
                </a:solidFill>
              </a:rPr>
              <a:t>メイン</a:t>
            </a:r>
            <a:endParaRPr lang="en-US" altLang="ja-JP" sz="33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・メインゲーム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オールコート３対２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（攻守分離）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・メインゲーム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オールコート３対２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（攻守分離）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（リーグ戦）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300E6EA7-4251-45CB-A668-0D3E36C53944}"/>
              </a:ext>
            </a:extLst>
          </p:cNvPr>
          <p:cNvSpPr txBox="1"/>
          <p:nvPr/>
        </p:nvSpPr>
        <p:spPr>
          <a:xfrm>
            <a:off x="-72188" y="5401696"/>
            <a:ext cx="125689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・④メインゲームのために　③タスク→②ドリル→①アップの活動を作る（ゲームのための練習）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・いつも同じ流れで授業を進める（技能・思考の積み重ね、子どもたちで準備、先を読んで行動（主体性）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="" xmlns:a16="http://schemas.microsoft.com/office/drawing/2014/main" id="{271CCC52-20ED-456F-BFFD-7A7AA7F8E949}"/>
              </a:ext>
            </a:extLst>
          </p:cNvPr>
          <p:cNvSpPr/>
          <p:nvPr/>
        </p:nvSpPr>
        <p:spPr>
          <a:xfrm rot="10800000">
            <a:off x="344905" y="3928404"/>
            <a:ext cx="11221455" cy="1558692"/>
          </a:xfrm>
          <a:prstGeom prst="rightArrow">
            <a:avLst>
              <a:gd name="adj1" fmla="val 30082"/>
              <a:gd name="adj2" fmla="val 37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84234CA3-38D8-405D-81F3-9E006274D09E}"/>
              </a:ext>
            </a:extLst>
          </p:cNvPr>
          <p:cNvSpPr txBox="1"/>
          <p:nvPr/>
        </p:nvSpPr>
        <p:spPr>
          <a:xfrm>
            <a:off x="4844715" y="4402062"/>
            <a:ext cx="372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授業のつくり方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="" xmlns:a16="http://schemas.microsoft.com/office/drawing/2014/main" id="{4B0D05A6-AC8E-4F06-8F42-CE091157DDBD}"/>
              </a:ext>
            </a:extLst>
          </p:cNvPr>
          <p:cNvSpPr/>
          <p:nvPr/>
        </p:nvSpPr>
        <p:spPr>
          <a:xfrm>
            <a:off x="946483" y="205730"/>
            <a:ext cx="11093118" cy="1558692"/>
          </a:xfrm>
          <a:prstGeom prst="rightArrow">
            <a:avLst>
              <a:gd name="adj1" fmla="val 22878"/>
              <a:gd name="adj2" fmla="val 5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290C74C-FD81-4304-9A5F-8E4E20CE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465"/>
            <a:ext cx="9144000" cy="832868"/>
          </a:xfrm>
          <a:noFill/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今日の流れ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0642907-889D-486C-821A-8A907C2B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="" xmlns:a16="http://schemas.microsoft.com/office/drawing/2014/main" id="{C2468650-5E60-4B9B-B4D2-8E0AC551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4" y="481263"/>
            <a:ext cx="6027441" cy="62493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E2994653-053E-4EB0-9562-03D6EB9F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43" y="1259306"/>
            <a:ext cx="5189100" cy="33126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A94E1C6F-8C8B-4B3D-9C8C-1DD8DD8D6A54}"/>
              </a:ext>
            </a:extLst>
          </p:cNvPr>
          <p:cNvSpPr txBox="1"/>
          <p:nvPr/>
        </p:nvSpPr>
        <p:spPr>
          <a:xfrm>
            <a:off x="7194884" y="4876800"/>
            <a:ext cx="433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ゴールの幅は実態に応じて</a:t>
            </a:r>
            <a:endParaRPr kumimoji="1" lang="en-US" altLang="ja-JP" dirty="0"/>
          </a:p>
          <a:p>
            <a:r>
              <a:rPr lang="ja-JP" altLang="en-US" dirty="0"/>
              <a:t>ゴム紐を</a:t>
            </a:r>
            <a:r>
              <a:rPr lang="ja-JP" altLang="en-US" dirty="0" smtClean="0"/>
              <a:t>使用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4024B839-B23F-4BF0-B2A6-3AC968E554C5}"/>
              </a:ext>
            </a:extLst>
          </p:cNvPr>
          <p:cNvSpPr txBox="1"/>
          <p:nvPr/>
        </p:nvSpPr>
        <p:spPr>
          <a:xfrm>
            <a:off x="147157" y="120316"/>
            <a:ext cx="2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メインゲーム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インク 9">
                <a:extLst>
                  <a:ext uri="{FF2B5EF4-FFF2-40B4-BE49-F238E27FC236}">
                    <a16:creationId xmlns="" xmlns:a16="http://schemas.microsoft.com/office/drawing/2014/main" id="{A71586BD-D9A2-418E-8892-047C9A74C12A}"/>
                  </a:ext>
                </a:extLst>
              </p14:cNvPr>
              <p14:cNvContentPartPr/>
              <p14:nvPr/>
            </p14:nvContentPartPr>
            <p14:xfrm>
              <a:off x="2445865" y="1299783"/>
              <a:ext cx="2253240" cy="100368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A71586BD-D9A2-418E-8892-047C9A74C1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225" y="1291143"/>
                <a:ext cx="227088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インク 10">
                <a:extLst>
                  <a:ext uri="{FF2B5EF4-FFF2-40B4-BE49-F238E27FC236}">
                    <a16:creationId xmlns="" xmlns:a16="http://schemas.microsoft.com/office/drawing/2014/main" id="{4A0FF140-8054-47BF-A0A0-9AB850A9E44C}"/>
                  </a:ext>
                </a:extLst>
              </p14:cNvPr>
              <p14:cNvContentPartPr/>
              <p14:nvPr/>
            </p14:nvContentPartPr>
            <p14:xfrm>
              <a:off x="4050385" y="-537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4A0FF140-8054-47BF-A0A0-9AB850A9E4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1745" y="-917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945E1778-35B8-4054-B9D5-9165E176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8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3FA8C5F0-7E9C-4FB1-8E1E-25E5637B06A2}"/>
              </a:ext>
            </a:extLst>
          </p:cNvPr>
          <p:cNvSpPr txBox="1"/>
          <p:nvPr/>
        </p:nvSpPr>
        <p:spPr>
          <a:xfrm>
            <a:off x="208547" y="176463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会場図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EF9A0674-78BC-4925-9143-A88BD3D03456}"/>
              </a:ext>
            </a:extLst>
          </p:cNvPr>
          <p:cNvSpPr/>
          <p:nvPr/>
        </p:nvSpPr>
        <p:spPr>
          <a:xfrm>
            <a:off x="417095" y="1628273"/>
            <a:ext cx="3681663" cy="490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A847566C-3BFC-40B8-B9BE-02BE3BE5FE70}"/>
              </a:ext>
            </a:extLst>
          </p:cNvPr>
          <p:cNvSpPr/>
          <p:nvPr/>
        </p:nvSpPr>
        <p:spPr>
          <a:xfrm>
            <a:off x="4411581" y="1628273"/>
            <a:ext cx="3681663" cy="490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0621F72C-08E0-4055-9B6F-85297691C7CC}"/>
              </a:ext>
            </a:extLst>
          </p:cNvPr>
          <p:cNvSpPr/>
          <p:nvPr/>
        </p:nvSpPr>
        <p:spPr>
          <a:xfrm>
            <a:off x="8269707" y="1628273"/>
            <a:ext cx="3681663" cy="490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85C2E5DB-2AAA-46DC-9596-8690183AE850}"/>
              </a:ext>
            </a:extLst>
          </p:cNvPr>
          <p:cNvSpPr/>
          <p:nvPr/>
        </p:nvSpPr>
        <p:spPr>
          <a:xfrm>
            <a:off x="8406067" y="1965158"/>
            <a:ext cx="3152274" cy="178067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endParaRPr kumimoji="1" lang="ja-JP" altLang="en-US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23426F1-194F-45AC-820C-E32EEB8FFC2E}"/>
              </a:ext>
            </a:extLst>
          </p:cNvPr>
          <p:cNvSpPr/>
          <p:nvPr/>
        </p:nvSpPr>
        <p:spPr>
          <a:xfrm>
            <a:off x="8406067" y="4251157"/>
            <a:ext cx="3152274" cy="178067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endParaRPr kumimoji="1" lang="ja-JP" altLang="en-US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06B17EC0-4D86-4EAD-841E-D80DA11B5A9F}"/>
              </a:ext>
            </a:extLst>
          </p:cNvPr>
          <p:cNvSpPr/>
          <p:nvPr/>
        </p:nvSpPr>
        <p:spPr>
          <a:xfrm>
            <a:off x="4724404" y="2037348"/>
            <a:ext cx="3152274" cy="178067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endParaRPr kumimoji="1" lang="ja-JP" altLang="en-US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43D507B1-8667-4D8D-B1E4-45AC0852D1B1}"/>
              </a:ext>
            </a:extLst>
          </p:cNvPr>
          <p:cNvSpPr/>
          <p:nvPr/>
        </p:nvSpPr>
        <p:spPr>
          <a:xfrm>
            <a:off x="4724404" y="4339390"/>
            <a:ext cx="3152274" cy="178067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</a:t>
            </a:r>
            <a:endParaRPr kumimoji="1" lang="ja-JP" altLang="en-US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F6BDAF8E-902C-40EA-8D33-BCF58A81B5D8}"/>
              </a:ext>
            </a:extLst>
          </p:cNvPr>
          <p:cNvSpPr/>
          <p:nvPr/>
        </p:nvSpPr>
        <p:spPr>
          <a:xfrm>
            <a:off x="633659" y="2109537"/>
            <a:ext cx="3152274" cy="178067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endParaRPr kumimoji="1" lang="ja-JP" altLang="en-US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0BD52F13-FA5D-482F-AFAB-6381585B987E}"/>
              </a:ext>
            </a:extLst>
          </p:cNvPr>
          <p:cNvSpPr/>
          <p:nvPr/>
        </p:nvSpPr>
        <p:spPr>
          <a:xfrm>
            <a:off x="681789" y="4323347"/>
            <a:ext cx="3152274" cy="1780674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</a:t>
            </a:r>
            <a:endParaRPr kumimoji="1" lang="ja-JP" altLang="en-US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5152C51E-92D2-460B-BA2F-6016C996BACA}"/>
              </a:ext>
            </a:extLst>
          </p:cNvPr>
          <p:cNvSpPr/>
          <p:nvPr/>
        </p:nvSpPr>
        <p:spPr>
          <a:xfrm>
            <a:off x="4656221" y="320843"/>
            <a:ext cx="2879558" cy="68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南側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E2E40AB5-F180-401C-891E-449D7B1D1CE0}"/>
              </a:ext>
            </a:extLst>
          </p:cNvPr>
          <p:cNvSpPr/>
          <p:nvPr/>
        </p:nvSpPr>
        <p:spPr>
          <a:xfrm>
            <a:off x="0" y="577880"/>
            <a:ext cx="1572126" cy="68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入口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D385446-2196-4558-833E-6CABA385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0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="" xmlns:a16="http://schemas.microsoft.com/office/drawing/2014/main" id="{A6BF450E-7DF2-45A3-9A68-EFFEB863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81813" y="-1604651"/>
            <a:ext cx="6650331" cy="1040330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AB185934-84DC-4184-A63C-4323B020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1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="" xmlns:a16="http://schemas.microsoft.com/office/drawing/2014/main" id="{4294C471-D59E-4EB3-B4B0-0A1ECB47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98" y="0"/>
            <a:ext cx="5087445" cy="68580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A8BE7759-60E2-49DB-9D7C-9A7EE818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="" xmlns:a16="http://schemas.microsoft.com/office/drawing/2014/main" id="{BA99D610-BCDA-4553-BCD2-171C3321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4" y="1628859"/>
            <a:ext cx="1562016" cy="1655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①アップ</a:t>
            </a:r>
            <a:endParaRPr kumimoji="1"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鬼</a:t>
            </a:r>
            <a:r>
              <a:rPr kumimoji="1"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ごっご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="" xmlns:a16="http://schemas.microsoft.com/office/drawing/2014/main" id="{41548746-BDB0-4238-90D7-99DBD63C368D}"/>
              </a:ext>
            </a:extLst>
          </p:cNvPr>
          <p:cNvSpPr txBox="1">
            <a:spLocks/>
          </p:cNvSpPr>
          <p:nvPr/>
        </p:nvSpPr>
        <p:spPr>
          <a:xfrm>
            <a:off x="1821289" y="1628859"/>
            <a:ext cx="3500673" cy="2721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②ドリルゲーム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・三角パス（移動あり）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・３人組パス＆シュート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（ドリブルなし）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・３人組パス＆シュート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GK</a:t>
            </a:r>
            <a:r>
              <a:rPr lang="ja-JP" altLang="en-US" sz="2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ありローテーション）</a:t>
            </a:r>
          </a:p>
        </p:txBody>
      </p:sp>
      <p:sp>
        <p:nvSpPr>
          <p:cNvPr id="5" name="字幕 2">
            <a:extLst>
              <a:ext uri="{FF2B5EF4-FFF2-40B4-BE49-F238E27FC236}">
                <a16:creationId xmlns="" xmlns:a16="http://schemas.microsoft.com/office/drawing/2014/main" id="{C9DA92A7-2404-499F-B0C8-A325A22E41DE}"/>
              </a:ext>
            </a:extLst>
          </p:cNvPr>
          <p:cNvSpPr txBox="1">
            <a:spLocks/>
          </p:cNvSpPr>
          <p:nvPr/>
        </p:nvSpPr>
        <p:spPr>
          <a:xfrm>
            <a:off x="5482904" y="1635844"/>
            <a:ext cx="3500673" cy="2766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③タスクゲーム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・タスクゲーム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（基本型）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ハーフコート３対１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（チーム内）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・タスクゲーム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（発展型）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ハーフコート３対１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（チーム内）</a:t>
            </a:r>
          </a:p>
        </p:txBody>
      </p:sp>
      <p:sp>
        <p:nvSpPr>
          <p:cNvPr id="6" name="字幕 2">
            <a:extLst>
              <a:ext uri="{FF2B5EF4-FFF2-40B4-BE49-F238E27FC236}">
                <a16:creationId xmlns="" xmlns:a16="http://schemas.microsoft.com/office/drawing/2014/main" id="{5D8929FF-DCD2-41A1-87D2-D1BEDC5C50A4}"/>
              </a:ext>
            </a:extLst>
          </p:cNvPr>
          <p:cNvSpPr txBox="1">
            <a:spLocks/>
          </p:cNvSpPr>
          <p:nvPr/>
        </p:nvSpPr>
        <p:spPr>
          <a:xfrm>
            <a:off x="9160436" y="1635844"/>
            <a:ext cx="2867529" cy="27732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>
                <a:solidFill>
                  <a:srgbClr val="FF0000"/>
                </a:solidFill>
              </a:rPr>
              <a:t>④</a:t>
            </a:r>
            <a:r>
              <a:rPr lang="ja-JP" altLang="en-US" sz="3300" b="1" dirty="0">
                <a:solidFill>
                  <a:srgbClr val="FF0000"/>
                </a:solidFill>
              </a:rPr>
              <a:t>メイン</a:t>
            </a:r>
            <a:endParaRPr lang="en-US" altLang="ja-JP" sz="33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・メインゲーム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オールコート３対２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（攻守分離）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・メインゲーム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オールコート３対２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（攻守分離）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（リーグ戦）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300E6EA7-4251-45CB-A668-0D3E36C53944}"/>
              </a:ext>
            </a:extLst>
          </p:cNvPr>
          <p:cNvSpPr txBox="1"/>
          <p:nvPr/>
        </p:nvSpPr>
        <p:spPr>
          <a:xfrm>
            <a:off x="-72188" y="5401696"/>
            <a:ext cx="125689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・④メインゲームのために　③タスク→②ドリル→①アップの活動を作る（ゲームのための練習）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・いつも同じ流れで授業を進める（技能・思考の積み重ね、子どもたちで準備、先を読んで行動（主体性）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="" xmlns:a16="http://schemas.microsoft.com/office/drawing/2014/main" id="{271CCC52-20ED-456F-BFFD-7A7AA7F8E949}"/>
              </a:ext>
            </a:extLst>
          </p:cNvPr>
          <p:cNvSpPr/>
          <p:nvPr/>
        </p:nvSpPr>
        <p:spPr>
          <a:xfrm rot="10800000">
            <a:off x="344905" y="3928404"/>
            <a:ext cx="11221455" cy="1558692"/>
          </a:xfrm>
          <a:prstGeom prst="rightArrow">
            <a:avLst>
              <a:gd name="adj1" fmla="val 30082"/>
              <a:gd name="adj2" fmla="val 37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84234CA3-38D8-405D-81F3-9E006274D09E}"/>
              </a:ext>
            </a:extLst>
          </p:cNvPr>
          <p:cNvSpPr txBox="1"/>
          <p:nvPr/>
        </p:nvSpPr>
        <p:spPr>
          <a:xfrm>
            <a:off x="4844715" y="4402062"/>
            <a:ext cx="372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授業のつくり方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="" xmlns:a16="http://schemas.microsoft.com/office/drawing/2014/main" id="{4B0D05A6-AC8E-4F06-8F42-CE091157DDBD}"/>
              </a:ext>
            </a:extLst>
          </p:cNvPr>
          <p:cNvSpPr/>
          <p:nvPr/>
        </p:nvSpPr>
        <p:spPr>
          <a:xfrm>
            <a:off x="946483" y="205730"/>
            <a:ext cx="11093118" cy="1558692"/>
          </a:xfrm>
          <a:prstGeom prst="rightArrow">
            <a:avLst>
              <a:gd name="adj1" fmla="val 22878"/>
              <a:gd name="adj2" fmla="val 5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290C74C-FD81-4304-9A5F-8E4E20CE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465"/>
            <a:ext cx="9144000" cy="832868"/>
          </a:xfrm>
          <a:noFill/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今日の流れ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0642907-889D-486C-821A-8A907C2B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7BB2-FE73-403F-8444-FA67ADB1DC3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7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167</Words>
  <Application>Microsoft Office PowerPoint</Application>
  <PresentationFormat>ワイド画面</PresentationFormat>
  <Paragraphs>94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HG丸ｺﾞｼｯｸM-PRO</vt:lpstr>
      <vt:lpstr>UD デジタル 教科書体 NP-B</vt:lpstr>
      <vt:lpstr>游ゴシック</vt:lpstr>
      <vt:lpstr>游ゴシック Light</vt:lpstr>
      <vt:lpstr>Arial</vt:lpstr>
      <vt:lpstr>Office テーマ</vt:lpstr>
      <vt:lpstr>令和5年度　 第１４回 群馬県小学校体育学習研修会</vt:lpstr>
      <vt:lpstr>今日の流れ</vt:lpstr>
      <vt:lpstr>PowerPoint プレゼンテーション</vt:lpstr>
      <vt:lpstr>今日の流れ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今日の流れ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令和5年度　 第１４回 群馬県小学校体育学習研修会</dc:title>
  <dc:creator>202110</dc:creator>
  <cp:lastModifiedBy>八高 陽亮</cp:lastModifiedBy>
  <cp:revision>19</cp:revision>
  <cp:lastPrinted>2023-07-23T02:12:49Z</cp:lastPrinted>
  <dcterms:created xsi:type="dcterms:W3CDTF">2023-07-21T01:15:12Z</dcterms:created>
  <dcterms:modified xsi:type="dcterms:W3CDTF">2023-07-24T07:31:27Z</dcterms:modified>
</cp:coreProperties>
</file>